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2.xml" ContentType="application/vnd.openxmlformats-officedocument.themeOverride+xml"/>
  <Override PartName="/ppt/notesSlides/notesSlide21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Override3.xml" ContentType="application/vnd.openxmlformats-officedocument.themeOverr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theme/themeOverride4.xml" ContentType="application/vnd.openxmlformats-officedocument.themeOverride+xml"/>
  <Override PartName="/ppt/notesSlides/notesSlide22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theme/themeOverride5.xml" ContentType="application/vnd.openxmlformats-officedocument.themeOverr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theme/themeOverride6.xml" ContentType="application/vnd.openxmlformats-officedocument.themeOverride+xml"/>
  <Override PartName="/ppt/notesSlides/notesSlide23.xml" ContentType="application/vnd.openxmlformats-officedocument.presentationml.notesSl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theme/themeOverride7.xml" ContentType="application/vnd.openxmlformats-officedocument.themeOverride+xml"/>
  <Override PartName="/ppt/notesSlides/notesSlide24.xml" ContentType="application/vnd.openxmlformats-officedocument.presentationml.notesSlid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theme/themeOverride8.xml" ContentType="application/vnd.openxmlformats-officedocument.themeOverride+xml"/>
  <Override PartName="/ppt/notesSlides/notesSlide25.xml" ContentType="application/vnd.openxmlformats-officedocument.presentationml.notesSlid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theme/themeOverride9.xml" ContentType="application/vnd.openxmlformats-officedocument.themeOverride+xml"/>
  <Override PartName="/ppt/notesSlides/notesSlide26.xml" ContentType="application/vnd.openxmlformats-officedocument.presentationml.notesSlid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theme/themeOverride10.xml" ContentType="application/vnd.openxmlformats-officedocument.themeOverr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6"/>
  </p:notesMasterIdLst>
  <p:sldIdLst>
    <p:sldId id="256" r:id="rId2"/>
    <p:sldId id="257" r:id="rId3"/>
    <p:sldId id="258" r:id="rId4"/>
    <p:sldId id="259" r:id="rId5"/>
    <p:sldId id="295" r:id="rId6"/>
    <p:sldId id="261" r:id="rId7"/>
    <p:sldId id="296" r:id="rId8"/>
    <p:sldId id="263" r:id="rId9"/>
    <p:sldId id="264" r:id="rId10"/>
    <p:sldId id="265" r:id="rId11"/>
    <p:sldId id="297" r:id="rId12"/>
    <p:sldId id="298" r:id="rId13"/>
    <p:sldId id="299" r:id="rId14"/>
    <p:sldId id="287" r:id="rId15"/>
    <p:sldId id="269" r:id="rId16"/>
    <p:sldId id="290" r:id="rId17"/>
    <p:sldId id="291" r:id="rId18"/>
    <p:sldId id="289" r:id="rId19"/>
    <p:sldId id="292" r:id="rId20"/>
    <p:sldId id="294" r:id="rId21"/>
    <p:sldId id="270" r:id="rId22"/>
    <p:sldId id="271" r:id="rId23"/>
    <p:sldId id="273" r:id="rId24"/>
    <p:sldId id="275" r:id="rId25"/>
    <p:sldId id="286" r:id="rId26"/>
    <p:sldId id="279" r:id="rId27"/>
    <p:sldId id="280" r:id="rId28"/>
    <p:sldId id="277" r:id="rId29"/>
    <p:sldId id="278" r:id="rId30"/>
    <p:sldId id="293" r:id="rId31"/>
    <p:sldId id="282" r:id="rId32"/>
    <p:sldId id="283" r:id="rId33"/>
    <p:sldId id="300" r:id="rId34"/>
    <p:sldId id="285" r:id="rId35"/>
  </p:sldIdLst>
  <p:sldSz cx="12192000" cy="6858000"/>
  <p:notesSz cx="6858000" cy="9144000"/>
  <p:embeddedFontLst>
    <p:embeddedFont>
      <p:font typeface="Calibri" panose="020F0502020204030204" pitchFamily="34" charset="0"/>
      <p:regular r:id="rId37"/>
      <p:bold r:id="rId38"/>
      <p:italic r:id="rId39"/>
      <p:boldItalic r:id="rId40"/>
    </p:embeddedFont>
    <p:embeddedFont>
      <p:font typeface="Cambria Math" panose="02040503050406030204" pitchFamily="18" charset="0"/>
      <p:regular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DE0276F-A134-416F-BFD5-474C1F5A5ACD}">
  <a:tblStyle styleId="{9DE0276F-A134-416F-BFD5-474C1F5A5AC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55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20" Type="http://schemas.openxmlformats.org/officeDocument/2006/relationships/slide" Target="slides/slide19.xml"/><Relationship Id="rId41" Type="http://schemas.openxmlformats.org/officeDocument/2006/relationships/font" Target="fonts/font5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Worksheet.xlsx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0.xml"/><Relationship Id="rId2" Type="http://schemas.microsoft.com/office/2011/relationships/chartColorStyle" Target="colors10.xml"/><Relationship Id="rId1" Type="http://schemas.microsoft.com/office/2011/relationships/chartStyle" Target="style10.xml"/><Relationship Id="rId4" Type="http://schemas.openxmlformats.org/officeDocument/2006/relationships/package" Target="../embeddings/Microsoft_Excel_Worksheet9.xlsx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.xm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4.xml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package" Target="../embeddings/Microsoft_Excel_Worksheet3.xlsx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5.xml"/><Relationship Id="rId2" Type="http://schemas.microsoft.com/office/2011/relationships/chartColorStyle" Target="colors5.xml"/><Relationship Id="rId1" Type="http://schemas.microsoft.com/office/2011/relationships/chartStyle" Target="style5.xml"/><Relationship Id="rId4" Type="http://schemas.openxmlformats.org/officeDocument/2006/relationships/package" Target="../embeddings/Microsoft_Excel_Worksheet4.xlsx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6.xml"/><Relationship Id="rId2" Type="http://schemas.microsoft.com/office/2011/relationships/chartColorStyle" Target="colors6.xml"/><Relationship Id="rId1" Type="http://schemas.microsoft.com/office/2011/relationships/chartStyle" Target="style6.xml"/><Relationship Id="rId4" Type="http://schemas.openxmlformats.org/officeDocument/2006/relationships/package" Target="../embeddings/Microsoft_Excel_Worksheet5.xlsx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7.xml"/><Relationship Id="rId2" Type="http://schemas.microsoft.com/office/2011/relationships/chartColorStyle" Target="colors7.xml"/><Relationship Id="rId1" Type="http://schemas.microsoft.com/office/2011/relationships/chartStyle" Target="style7.xml"/><Relationship Id="rId4" Type="http://schemas.openxmlformats.org/officeDocument/2006/relationships/package" Target="../embeddings/Microsoft_Excel_Worksheet6.xlsx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8.xml"/><Relationship Id="rId2" Type="http://schemas.microsoft.com/office/2011/relationships/chartColorStyle" Target="colors8.xml"/><Relationship Id="rId1" Type="http://schemas.microsoft.com/office/2011/relationships/chartStyle" Target="style8.xml"/><Relationship Id="rId4" Type="http://schemas.openxmlformats.org/officeDocument/2006/relationships/package" Target="../embeddings/Microsoft_Excel_Worksheet7.xlsx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9.xml"/><Relationship Id="rId2" Type="http://schemas.microsoft.com/office/2011/relationships/chartColorStyle" Target="colors9.xml"/><Relationship Id="rId1" Type="http://schemas.microsoft.com/office/2011/relationships/chartStyle" Target="style9.xml"/><Relationship Id="rId4" Type="http://schemas.openxmlformats.org/officeDocument/2006/relationships/package" Target="../embeddings/Microsoft_Excel_Worksheet8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pPr>
            <a:r>
              <a:rPr lang="nl-NL" sz="1600"/>
              <a:t>Clustering of larvae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0" baseline="0">
              <a:solidFill>
                <a:srgbClr val="000000"/>
              </a:solidFill>
              <a:latin typeface="+mn-lt"/>
              <a:ea typeface="+mn-ea"/>
              <a:cs typeface="+mn-cs"/>
            </a:defRPr>
          </a:pPr>
          <a:endParaRPr lang="LID4096"/>
        </a:p>
      </c:txPr>
    </c:title>
    <c:autoTitleDeleted val="0"/>
    <c:plotArea>
      <c:layout/>
      <c:scatterChart>
        <c:scatterStyle val="lineMarker"/>
        <c:varyColors val="0"/>
        <c:ser>
          <c:idx val="3"/>
          <c:order val="3"/>
          <c:tx>
            <c:strRef>
              <c:f>Sheet1!$A$28</c:f>
              <c:strCache>
                <c:ptCount val="1"/>
                <c:pt idx="0">
                  <c:v>80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errBars>
            <c:errDir val="x"/>
            <c:errBarType val="both"/>
            <c:errValType val="fixedVal"/>
            <c:noEndCap val="1"/>
            <c:val val="0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errBars>
            <c:errDir val="y"/>
            <c:errBarType val="both"/>
            <c:errValType val="cust"/>
            <c:noEndCap val="0"/>
            <c:plus>
              <c:numRef>
                <c:f>Sheet1!$B$34:$F$34</c:f>
                <c:numCache>
                  <c:formatCode>General</c:formatCode>
                  <c:ptCount val="5"/>
                  <c:pt idx="0">
                    <c:v>0.13906297108076743</c:v>
                  </c:pt>
                  <c:pt idx="1">
                    <c:v>0.41111192547158881</c:v>
                  </c:pt>
                  <c:pt idx="2">
                    <c:v>0.1108064616855983</c:v>
                  </c:pt>
                  <c:pt idx="3">
                    <c:v>0.2104163012449555</c:v>
                  </c:pt>
                  <c:pt idx="4">
                    <c:v>0.11544638653606236</c:v>
                  </c:pt>
                </c:numCache>
              </c:numRef>
            </c:plus>
            <c:minus>
              <c:numRef>
                <c:f>Sheet1!$B$34:$F$34</c:f>
                <c:numCache>
                  <c:formatCode>General</c:formatCode>
                  <c:ptCount val="5"/>
                  <c:pt idx="0">
                    <c:v>0.13906297108076743</c:v>
                  </c:pt>
                  <c:pt idx="1">
                    <c:v>0.41111192547158881</c:v>
                  </c:pt>
                  <c:pt idx="2">
                    <c:v>0.1108064616855983</c:v>
                  </c:pt>
                  <c:pt idx="3">
                    <c:v>0.2104163012449555</c:v>
                  </c:pt>
                  <c:pt idx="4">
                    <c:v>0.11544638653606236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accent4"/>
                </a:solidFill>
                <a:round/>
              </a:ln>
              <a:effectLst/>
            </c:spPr>
          </c:errBars>
          <c:xVal>
            <c:numRef>
              <c:f>Sheet1!$B$2:$F$2</c:f>
              <c:numCache>
                <c:formatCode>General</c:formatCode>
                <c:ptCount val="5"/>
                <c:pt idx="0">
                  <c:v>0.40522000000000002</c:v>
                </c:pt>
                <c:pt idx="1">
                  <c:v>2.6280700000000001</c:v>
                </c:pt>
                <c:pt idx="2">
                  <c:v>7.4148699999999996</c:v>
                </c:pt>
                <c:pt idx="3">
                  <c:v>5.9297399999999998</c:v>
                </c:pt>
                <c:pt idx="4">
                  <c:v>5.8319999999999999</c:v>
                </c:pt>
              </c:numCache>
            </c:numRef>
          </c:xVal>
          <c:yVal>
            <c:numRef>
              <c:f>Sheet1!$B$33:$F$33</c:f>
              <c:numCache>
                <c:formatCode>General</c:formatCode>
                <c:ptCount val="5"/>
                <c:pt idx="0">
                  <c:v>3.67399569452893</c:v>
                </c:pt>
                <c:pt idx="1">
                  <c:v>10.961421337369888</c:v>
                </c:pt>
                <c:pt idx="2">
                  <c:v>9.64622482005114</c:v>
                </c:pt>
                <c:pt idx="3">
                  <c:v>6.9422186858501531</c:v>
                </c:pt>
                <c:pt idx="4">
                  <c:v>8.2977535362113688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352B-4B4C-A6CE-AFBD5C3FD1E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53491567"/>
        <c:axId val="553485743"/>
        <c:extLst>
          <c:ext xmlns:c15="http://schemas.microsoft.com/office/drawing/2012/chart" uri="{02D57815-91ED-43cb-92C2-25804820EDAC}">
            <c15:filteredScatter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Sheet1!$A$4</c15:sqref>
                        </c15:formulaRef>
                      </c:ext>
                    </c:extLst>
                    <c:strCache>
                      <c:ptCount val="1"/>
                      <c:pt idx="0">
                        <c:v>20</c:v>
                      </c:pt>
                    </c:strCache>
                  </c:strRef>
                </c:tx>
                <c:spPr>
                  <a:ln w="25400" cap="rnd">
                    <a:noFill/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1"/>
                    </a:solidFill>
                    <a:ln w="9525">
                      <a:solidFill>
                        <a:schemeClr val="accent1"/>
                      </a:solidFill>
                    </a:ln>
                    <a:effectLst/>
                  </c:spPr>
                </c:marker>
                <c:errBars>
                  <c:errDir val="x"/>
                  <c:errBarType val="both"/>
                  <c:errValType val="fixedVal"/>
                  <c:noEndCap val="1"/>
                  <c:val val="0"/>
                  <c:spPr>
                    <a:noFill/>
                    <a:ln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round/>
                    </a:ln>
                    <a:effectLst/>
                  </c:spPr>
                </c:errBars>
                <c:errBars>
                  <c:errDir val="y"/>
                  <c:errBarType val="both"/>
                  <c:errValType val="cust"/>
                  <c:noEndCap val="0"/>
                  <c:plus>
                    <c:numRef>
                      <c:extLst>
                        <c:ext uri="{02D57815-91ED-43cb-92C2-25804820EDAC}">
                          <c15:formulaRef>
                            <c15:sqref>Sheet1!$B$10:$F$10</c15:sqref>
                          </c15:formulaRef>
                        </c:ext>
                      </c:extLst>
                      <c:numCache>
                        <c:formatCode>General</c:formatCode>
                        <c:ptCount val="5"/>
                        <c:pt idx="0">
                          <c:v>0.11990171142872112</c:v>
                        </c:pt>
                        <c:pt idx="1">
                          <c:v>0.28472899409874924</c:v>
                        </c:pt>
                        <c:pt idx="2">
                          <c:v>0.31270694529347376</c:v>
                        </c:pt>
                        <c:pt idx="3">
                          <c:v>0.16596864318474727</c:v>
                        </c:pt>
                        <c:pt idx="4">
                          <c:v>0.34318252312721981</c:v>
                        </c:pt>
                      </c:numCache>
                    </c:numRef>
                  </c:plus>
                  <c:minus>
                    <c:numRef>
                      <c:extLst>
                        <c:ext uri="{02D57815-91ED-43cb-92C2-25804820EDAC}">
                          <c15:formulaRef>
                            <c15:sqref>Sheet1!$B$10:$F$10</c15:sqref>
                          </c15:formulaRef>
                        </c:ext>
                      </c:extLst>
                      <c:numCache>
                        <c:formatCode>General</c:formatCode>
                        <c:ptCount val="5"/>
                        <c:pt idx="0">
                          <c:v>0.11990171142872112</c:v>
                        </c:pt>
                        <c:pt idx="1">
                          <c:v>0.28472899409874924</c:v>
                        </c:pt>
                        <c:pt idx="2">
                          <c:v>0.31270694529347376</c:v>
                        </c:pt>
                        <c:pt idx="3">
                          <c:v>0.16596864318474727</c:v>
                        </c:pt>
                        <c:pt idx="4">
                          <c:v>0.34318252312721981</c:v>
                        </c:pt>
                      </c:numCache>
                    </c:numRef>
                  </c:minus>
                  <c:spPr>
                    <a:noFill/>
                    <a:ln w="9525" cap="flat" cmpd="sng" algn="ctr">
                      <a:solidFill>
                        <a:schemeClr val="accent1"/>
                      </a:solidFill>
                      <a:round/>
                    </a:ln>
                    <a:effectLst/>
                  </c:spPr>
                </c:errBars>
                <c:xVal>
                  <c:numRef>
                    <c:extLst>
                      <c:ext uri="{02D57815-91ED-43cb-92C2-25804820EDAC}">
                        <c15:formulaRef>
                          <c15:sqref>Sheet1!$B$2:$F$2</c15:sqref>
                        </c15:formulaRef>
                      </c:ext>
                    </c:extLst>
                    <c:numCache>
                      <c:formatCode>General</c:formatCode>
                      <c:ptCount val="5"/>
                      <c:pt idx="0">
                        <c:v>0.40522000000000002</c:v>
                      </c:pt>
                      <c:pt idx="1">
                        <c:v>2.6280700000000001</c:v>
                      </c:pt>
                      <c:pt idx="2">
                        <c:v>7.4148699999999996</c:v>
                      </c:pt>
                      <c:pt idx="3">
                        <c:v>5.9297399999999998</c:v>
                      </c:pt>
                      <c:pt idx="4">
                        <c:v>5.8319999999999999</c:v>
                      </c:pt>
                    </c:numCache>
                  </c:numRef>
                </c:xVal>
                <c:yVal>
                  <c:numRef>
                    <c:extLst>
                      <c:ext uri="{02D57815-91ED-43cb-92C2-25804820EDAC}">
                        <c15:formulaRef>
                          <c15:sqref>Sheet1!$B$9:$F$9</c15:sqref>
                        </c15:formulaRef>
                      </c:ext>
                    </c:extLst>
                    <c:numCache>
                      <c:formatCode>General</c:formatCode>
                      <c:ptCount val="5"/>
                      <c:pt idx="0">
                        <c:v>4.1039229006509377</c:v>
                      </c:pt>
                      <c:pt idx="1">
                        <c:v>6.4344867535429557</c:v>
                      </c:pt>
                      <c:pt idx="2">
                        <c:v>3.2032345803943256</c:v>
                      </c:pt>
                      <c:pt idx="3">
                        <c:v>2.722848794023796</c:v>
                      </c:pt>
                      <c:pt idx="4">
                        <c:v>3.3089351809656575</c:v>
                      </c:pt>
                    </c:numCache>
                  </c:numRef>
                </c:yVal>
                <c:smooth val="0"/>
                <c:extLst>
                  <c:ext xmlns:c16="http://schemas.microsoft.com/office/drawing/2014/chart" uri="{C3380CC4-5D6E-409C-BE32-E72D297353CC}">
                    <c16:uniqueId val="{00000001-352B-4B4C-A6CE-AFBD5C3FD1E2}"/>
                  </c:ext>
                </c:extLst>
              </c15:ser>
            </c15:filteredScatterSeries>
            <c15:filteredScatterSeries>
              <c15:ser>
                <c:idx val="1"/>
                <c:order val="1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Sheet1!$A$12</c15:sqref>
                        </c15:formulaRef>
                      </c:ext>
                    </c:extLst>
                    <c:strCache>
                      <c:ptCount val="1"/>
                      <c:pt idx="0">
                        <c:v>40</c:v>
                      </c:pt>
                    </c:strCache>
                  </c:strRef>
                </c:tx>
                <c:spPr>
                  <a:ln w="25400" cap="rnd">
                    <a:noFill/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2"/>
                    </a:solidFill>
                    <a:ln w="9525">
                      <a:solidFill>
                        <a:schemeClr val="accent2"/>
                      </a:solidFill>
                    </a:ln>
                    <a:effectLst/>
                  </c:spPr>
                </c:marker>
                <c:errBars>
                  <c:errDir val="x"/>
                  <c:errBarType val="both"/>
                  <c:errValType val="fixedVal"/>
                  <c:noEndCap val="1"/>
                  <c:val val="0"/>
                  <c:spPr>
                    <a:noFill/>
                    <a:ln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round/>
                    </a:ln>
                    <a:effectLst/>
                  </c:spPr>
                </c:errBars>
                <c:errBars>
                  <c:errDir val="y"/>
                  <c:errBarType val="both"/>
                  <c:errValType val="cust"/>
                  <c:noEndCap val="0"/>
                  <c:plus>
                    <c:numRef>
                      <c:extLst xmlns:c15="http://schemas.microsoft.com/office/drawing/2012/chart">
                        <c:ext xmlns:c15="http://schemas.microsoft.com/office/drawing/2012/chart" uri="{02D57815-91ED-43cb-92C2-25804820EDAC}">
                          <c15:formulaRef>
                            <c15:sqref>Sheet1!$B$18:$F$18</c15:sqref>
                          </c15:formulaRef>
                        </c:ext>
                      </c:extLst>
                      <c:numCache>
                        <c:formatCode>General</c:formatCode>
                        <c:ptCount val="5"/>
                        <c:pt idx="0">
                          <c:v>0.14961054473194552</c:v>
                        </c:pt>
                        <c:pt idx="1">
                          <c:v>0.22196154440093557</c:v>
                        </c:pt>
                        <c:pt idx="2">
                          <c:v>0.48002330517636876</c:v>
                        </c:pt>
                        <c:pt idx="3">
                          <c:v>0.36279840773365357</c:v>
                        </c:pt>
                        <c:pt idx="4">
                          <c:v>0.23996890081329325</c:v>
                        </c:pt>
                      </c:numCache>
                    </c:numRef>
                  </c:plus>
                  <c:minus>
                    <c:numRef>
                      <c:extLst xmlns:c15="http://schemas.microsoft.com/office/drawing/2012/chart">
                        <c:ext xmlns:c15="http://schemas.microsoft.com/office/drawing/2012/chart" uri="{02D57815-91ED-43cb-92C2-25804820EDAC}">
                          <c15:formulaRef>
                            <c15:sqref>Sheet1!$B$26:$F$26</c15:sqref>
                          </c15:formulaRef>
                        </c:ext>
                      </c:extLst>
                      <c:numCache>
                        <c:formatCode>General</c:formatCode>
                        <c:ptCount val="5"/>
                        <c:pt idx="0">
                          <c:v>6.4115255631654794E-2</c:v>
                        </c:pt>
                        <c:pt idx="1">
                          <c:v>0.22944822318540714</c:v>
                        </c:pt>
                        <c:pt idx="2">
                          <c:v>0.23001465710230137</c:v>
                        </c:pt>
                        <c:pt idx="3">
                          <c:v>0.13498099190959895</c:v>
                        </c:pt>
                        <c:pt idx="4">
                          <c:v>0.21615180551518495</c:v>
                        </c:pt>
                      </c:numCache>
                    </c:numRef>
                  </c:minus>
                  <c:spPr>
                    <a:noFill/>
                    <a:ln w="9525" cap="flat" cmpd="sng" algn="ctr">
                      <a:solidFill>
                        <a:schemeClr val="accent2"/>
                      </a:solidFill>
                      <a:round/>
                    </a:ln>
                    <a:effectLst/>
                  </c:spPr>
                </c:errBars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Sheet1!$B$2:$F$2</c15:sqref>
                        </c15:formulaRef>
                      </c:ext>
                    </c:extLst>
                    <c:numCache>
                      <c:formatCode>General</c:formatCode>
                      <c:ptCount val="5"/>
                      <c:pt idx="0">
                        <c:v>0.40522000000000002</c:v>
                      </c:pt>
                      <c:pt idx="1">
                        <c:v>2.6280700000000001</c:v>
                      </c:pt>
                      <c:pt idx="2">
                        <c:v>7.4148699999999996</c:v>
                      </c:pt>
                      <c:pt idx="3">
                        <c:v>5.9297399999999998</c:v>
                      </c:pt>
                      <c:pt idx="4">
                        <c:v>5.8319999999999999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Sheet1!$B$17:$F$17</c15:sqref>
                        </c15:formulaRef>
                      </c:ext>
                    </c:extLst>
                    <c:numCache>
                      <c:formatCode>General</c:formatCode>
                      <c:ptCount val="5"/>
                      <c:pt idx="0">
                        <c:v>4.1108916062321761</c:v>
                      </c:pt>
                      <c:pt idx="1">
                        <c:v>8.7981088201247299</c:v>
                      </c:pt>
                      <c:pt idx="2">
                        <c:v>5.7603224506051118</c:v>
                      </c:pt>
                      <c:pt idx="3">
                        <c:v>5.0455960349438254</c:v>
                      </c:pt>
                      <c:pt idx="4">
                        <c:v>5.0713600278968842</c:v>
                      </c:pt>
                    </c:numCache>
                  </c:numRef>
                </c:y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2-352B-4B4C-A6CE-AFBD5C3FD1E2}"/>
                  </c:ext>
                </c:extLst>
              </c15:ser>
            </c15:filteredScatterSeries>
            <c15:filteredScatterSeries>
              <c15:ser>
                <c:idx val="2"/>
                <c:order val="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Sheet1!$A$20</c15:sqref>
                        </c15:formulaRef>
                      </c:ext>
                    </c:extLst>
                    <c:strCache>
                      <c:ptCount val="1"/>
                      <c:pt idx="0">
                        <c:v>60</c:v>
                      </c:pt>
                    </c:strCache>
                  </c:strRef>
                </c:tx>
                <c:spPr>
                  <a:ln w="25400" cap="rnd">
                    <a:noFill/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3"/>
                    </a:solidFill>
                    <a:ln w="9525">
                      <a:solidFill>
                        <a:schemeClr val="accent3"/>
                      </a:solidFill>
                    </a:ln>
                    <a:effectLst/>
                  </c:spPr>
                </c:marker>
                <c:errBars>
                  <c:errDir val="x"/>
                  <c:errBarType val="both"/>
                  <c:errValType val="fixedVal"/>
                  <c:noEndCap val="1"/>
                  <c:val val="0"/>
                  <c:spPr>
                    <a:noFill/>
                    <a:ln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round/>
                    </a:ln>
                    <a:effectLst/>
                  </c:spPr>
                </c:errBars>
                <c:errBars>
                  <c:errDir val="y"/>
                  <c:errBarType val="both"/>
                  <c:errValType val="cust"/>
                  <c:noEndCap val="0"/>
                  <c:plus>
                    <c:numRef>
                      <c:extLst xmlns:c15="http://schemas.microsoft.com/office/drawing/2012/chart">
                        <c:ext xmlns:c15="http://schemas.microsoft.com/office/drawing/2012/chart" uri="{02D57815-91ED-43cb-92C2-25804820EDAC}">
                          <c15:formulaRef>
                            <c15:sqref>Sheet1!$B$26:$F$26</c15:sqref>
                          </c15:formulaRef>
                        </c:ext>
                      </c:extLst>
                      <c:numCache>
                        <c:formatCode>General</c:formatCode>
                        <c:ptCount val="5"/>
                        <c:pt idx="0">
                          <c:v>6.4115255631654794E-2</c:v>
                        </c:pt>
                        <c:pt idx="1">
                          <c:v>0.22944822318540714</c:v>
                        </c:pt>
                        <c:pt idx="2">
                          <c:v>0.23001465710230137</c:v>
                        </c:pt>
                        <c:pt idx="3">
                          <c:v>0.13498099190959895</c:v>
                        </c:pt>
                        <c:pt idx="4">
                          <c:v>0.21615180551518495</c:v>
                        </c:pt>
                      </c:numCache>
                    </c:numRef>
                  </c:plus>
                  <c:minus>
                    <c:numRef>
                      <c:extLst xmlns:c15="http://schemas.microsoft.com/office/drawing/2012/chart">
                        <c:ext xmlns:c15="http://schemas.microsoft.com/office/drawing/2012/chart" uri="{02D57815-91ED-43cb-92C2-25804820EDAC}">
                          <c15:formulaRef>
                            <c15:sqref>Sheet1!$B$26:$F$26</c15:sqref>
                          </c15:formulaRef>
                        </c:ext>
                      </c:extLst>
                      <c:numCache>
                        <c:formatCode>General</c:formatCode>
                        <c:ptCount val="5"/>
                        <c:pt idx="0">
                          <c:v>6.4115255631654794E-2</c:v>
                        </c:pt>
                        <c:pt idx="1">
                          <c:v>0.22944822318540714</c:v>
                        </c:pt>
                        <c:pt idx="2">
                          <c:v>0.23001465710230137</c:v>
                        </c:pt>
                        <c:pt idx="3">
                          <c:v>0.13498099190959895</c:v>
                        </c:pt>
                        <c:pt idx="4">
                          <c:v>0.21615180551518495</c:v>
                        </c:pt>
                      </c:numCache>
                    </c:numRef>
                  </c:minus>
                  <c:spPr>
                    <a:noFill/>
                    <a:ln w="9525" cap="flat" cmpd="sng" algn="ctr">
                      <a:solidFill>
                        <a:schemeClr val="accent3"/>
                      </a:solidFill>
                      <a:round/>
                    </a:ln>
                    <a:effectLst/>
                  </c:spPr>
                </c:errBars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Sheet1!$B$2:$F$2</c15:sqref>
                        </c15:formulaRef>
                      </c:ext>
                    </c:extLst>
                    <c:numCache>
                      <c:formatCode>General</c:formatCode>
                      <c:ptCount val="5"/>
                      <c:pt idx="0">
                        <c:v>0.40522000000000002</c:v>
                      </c:pt>
                      <c:pt idx="1">
                        <c:v>2.6280700000000001</c:v>
                      </c:pt>
                      <c:pt idx="2">
                        <c:v>7.4148699999999996</c:v>
                      </c:pt>
                      <c:pt idx="3">
                        <c:v>5.9297399999999998</c:v>
                      </c:pt>
                      <c:pt idx="4">
                        <c:v>5.8319999999999999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Sheet1!$B$25:$F$25</c15:sqref>
                        </c15:formulaRef>
                      </c:ext>
                    </c:extLst>
                    <c:numCache>
                      <c:formatCode>General</c:formatCode>
                      <c:ptCount val="5"/>
                      <c:pt idx="0">
                        <c:v>4.0372433604609865</c:v>
                      </c:pt>
                      <c:pt idx="1">
                        <c:v>10.457350698594142</c:v>
                      </c:pt>
                      <c:pt idx="2">
                        <c:v>8.1007646530994624</c:v>
                      </c:pt>
                      <c:pt idx="3">
                        <c:v>6.2043412282215842</c:v>
                      </c:pt>
                      <c:pt idx="4">
                        <c:v>7.0227398280979667</c:v>
                      </c:pt>
                    </c:numCache>
                  </c:numRef>
                </c:y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3-352B-4B4C-A6CE-AFBD5C3FD1E2}"/>
                  </c:ext>
                </c:extLst>
              </c15:ser>
            </c15:filteredScatterSeries>
            <c15:filteredScatterSeries>
              <c15:ser>
                <c:idx val="4"/>
                <c:order val="4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Sheet1!$A$36</c15:sqref>
                        </c15:formulaRef>
                      </c:ext>
                    </c:extLst>
                    <c:strCache>
                      <c:ptCount val="1"/>
                      <c:pt idx="0">
                        <c:v>100</c:v>
                      </c:pt>
                    </c:strCache>
                  </c:strRef>
                </c:tx>
                <c:spPr>
                  <a:ln w="25400" cap="rnd">
                    <a:noFill/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5"/>
                    </a:solidFill>
                    <a:ln w="9525">
                      <a:solidFill>
                        <a:schemeClr val="accent5"/>
                      </a:solidFill>
                    </a:ln>
                    <a:effectLst/>
                  </c:spPr>
                </c:marker>
                <c:errBars>
                  <c:errDir val="y"/>
                  <c:errBarType val="both"/>
                  <c:errValType val="stdErr"/>
                  <c:noEndCap val="0"/>
                  <c:spPr>
                    <a:noFill/>
                    <a:ln w="9525" cap="flat" cmpd="sng" algn="ctr">
                      <a:solidFill>
                        <a:schemeClr val="accent5"/>
                      </a:solidFill>
                      <a:round/>
                    </a:ln>
                    <a:effectLst/>
                  </c:spPr>
                </c:errBars>
                <c:errBars>
                  <c:errDir val="x"/>
                  <c:errBarType val="both"/>
                  <c:errValType val="fixedVal"/>
                  <c:noEndCap val="1"/>
                  <c:val val="0"/>
                  <c:spPr>
                    <a:noFill/>
                    <a:ln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round/>
                    </a:ln>
                    <a:effectLst/>
                  </c:spPr>
                </c:errBars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Sheet1!$B$2:$F$2</c15:sqref>
                        </c15:formulaRef>
                      </c:ext>
                    </c:extLst>
                    <c:numCache>
                      <c:formatCode>General</c:formatCode>
                      <c:ptCount val="5"/>
                      <c:pt idx="0">
                        <c:v>0.40522000000000002</c:v>
                      </c:pt>
                      <c:pt idx="1">
                        <c:v>2.6280700000000001</c:v>
                      </c:pt>
                      <c:pt idx="2">
                        <c:v>7.4148699999999996</c:v>
                      </c:pt>
                      <c:pt idx="3">
                        <c:v>5.9297399999999998</c:v>
                      </c:pt>
                      <c:pt idx="4">
                        <c:v>5.8319999999999999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Sheet1!$B$41:$F$41</c15:sqref>
                        </c15:formulaRef>
                      </c:ext>
                    </c:extLst>
                    <c:numCache>
                      <c:formatCode>General</c:formatCode>
                      <c:ptCount val="5"/>
                      <c:pt idx="0">
                        <c:v>3.7871259752302797</c:v>
                      </c:pt>
                      <c:pt idx="1">
                        <c:v>11.174249750386419</c:v>
                      </c:pt>
                      <c:pt idx="2">
                        <c:v>11.07906340298184</c:v>
                      </c:pt>
                      <c:pt idx="3">
                        <c:v>6.3347107676100176</c:v>
                      </c:pt>
                      <c:pt idx="4">
                        <c:v>8.1368848468775603</c:v>
                      </c:pt>
                    </c:numCache>
                  </c:numRef>
                </c:y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4-352B-4B4C-A6CE-AFBD5C3FD1E2}"/>
                  </c:ext>
                </c:extLst>
              </c15:ser>
            </c15:filteredScatterSeries>
          </c:ext>
        </c:extLst>
      </c:scatterChart>
      <c:valAx>
        <c:axId val="553491567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rgbClr val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nl-NL" sz="1200" dirty="0" err="1"/>
                  <a:t>Weight</a:t>
                </a:r>
                <a:r>
                  <a:rPr lang="nl-NL" sz="1200" dirty="0"/>
                  <a:t> of </a:t>
                </a:r>
                <a:r>
                  <a:rPr lang="nl-NL" sz="1200" dirty="0" err="1"/>
                  <a:t>larvae</a:t>
                </a:r>
                <a:r>
                  <a:rPr lang="nl-NL" sz="1200" dirty="0"/>
                  <a:t> (length</a:t>
                </a:r>
                <a:r>
                  <a:rPr lang="nl-NL" sz="1200" baseline="30000" dirty="0"/>
                  <a:t>3</a:t>
                </a:r>
                <a:r>
                  <a:rPr lang="nl-NL" sz="1200" dirty="0"/>
                  <a:t> mm)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pPr>
              <a:endParaRPr lang="LID4096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pPr>
            <a:endParaRPr lang="LID4096"/>
          </a:p>
        </c:txPr>
        <c:crossAx val="553485743"/>
        <c:crosses val="autoZero"/>
        <c:crossBetween val="midCat"/>
      </c:valAx>
      <c:valAx>
        <c:axId val="55348574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rgbClr val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nl-NL" sz="1200"/>
                  <a:t>Average distance to center of grid (mm)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pPr>
              <a:endParaRPr lang="LID4096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pPr>
            <a:endParaRPr lang="LID4096"/>
          </a:p>
        </c:txPr>
        <c:crossAx val="553491567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rgbClr val="FFFFFF"/>
    </a:solidFill>
    <a:ln w="12700" cap="flat" cmpd="sng" algn="ctr">
      <a:solidFill>
        <a:srgbClr val="1CADE4"/>
      </a:solidFill>
      <a:prstDash val="solid"/>
      <a:miter lim="800000"/>
    </a:ln>
    <a:effectLst/>
  </c:spPr>
  <c:txPr>
    <a:bodyPr/>
    <a:lstStyle/>
    <a:p>
      <a:pPr>
        <a:defRPr>
          <a:solidFill>
            <a:srgbClr val="000000"/>
          </a:solidFill>
          <a:latin typeface="+mn-lt"/>
          <a:ea typeface="+mn-ea"/>
          <a:cs typeface="+mn-cs"/>
        </a:defRPr>
      </a:pPr>
      <a:endParaRPr lang="LID4096"/>
    </a:p>
  </c:txPr>
  <c:externalData r:id="rId4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pPr>
            <a:r>
              <a:rPr lang="nl-NL" sz="1600"/>
              <a:t>RMS of brood displacement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0" baseline="0">
              <a:solidFill>
                <a:srgbClr val="000000"/>
              </a:solidFill>
              <a:latin typeface="+mn-lt"/>
              <a:ea typeface="+mn-ea"/>
              <a:cs typeface="+mn-cs"/>
            </a:defRPr>
          </a:pPr>
          <a:endParaRPr lang="LID4096"/>
        </a:p>
      </c:txPr>
    </c:title>
    <c:autoTitleDeleted val="0"/>
    <c:plotArea>
      <c:layout/>
      <c:scatterChart>
        <c:scatterStyle val="lineMarker"/>
        <c:varyColors val="0"/>
        <c:ser>
          <c:idx val="2"/>
          <c:order val="2"/>
          <c:tx>
            <c:strRef>
              <c:f>Sheet1!$A$20</c:f>
              <c:strCache>
                <c:ptCount val="1"/>
                <c:pt idx="0">
                  <c:v>75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errBars>
            <c:errDir val="x"/>
            <c:errBarType val="both"/>
            <c:errValType val="fixedVal"/>
            <c:noEndCap val="1"/>
            <c:val val="0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errBars>
            <c:errDir val="y"/>
            <c:errBarType val="both"/>
            <c:errValType val="cust"/>
            <c:noEndCap val="0"/>
            <c:plus>
              <c:numRef>
                <c:f>Sheet1!$B$26:$F$26</c:f>
                <c:numCache>
                  <c:formatCode>General</c:formatCode>
                  <c:ptCount val="5"/>
                  <c:pt idx="0">
                    <c:v>0.18766679174072151</c:v>
                  </c:pt>
                  <c:pt idx="1">
                    <c:v>0.39359403038077673</c:v>
                  </c:pt>
                  <c:pt idx="2">
                    <c:v>0.55748561127384333</c:v>
                  </c:pt>
                  <c:pt idx="3">
                    <c:v>0.22105917581628654</c:v>
                  </c:pt>
                  <c:pt idx="4">
                    <c:v>0.33063429076065332</c:v>
                  </c:pt>
                </c:numCache>
              </c:numRef>
            </c:plus>
            <c:minus>
              <c:numRef>
                <c:f>Sheet1!$B$26:$F$26</c:f>
                <c:numCache>
                  <c:formatCode>General</c:formatCode>
                  <c:ptCount val="5"/>
                  <c:pt idx="0">
                    <c:v>0.18766679174072151</c:v>
                  </c:pt>
                  <c:pt idx="1">
                    <c:v>0.39359403038077673</c:v>
                  </c:pt>
                  <c:pt idx="2">
                    <c:v>0.55748561127384333</c:v>
                  </c:pt>
                  <c:pt idx="3">
                    <c:v>0.22105917581628654</c:v>
                  </c:pt>
                  <c:pt idx="4">
                    <c:v>0.33063429076065332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xVal>
            <c:numRef>
              <c:f>Sheet1!$B$2:$F$2</c:f>
              <c:numCache>
                <c:formatCode>General</c:formatCode>
                <c:ptCount val="5"/>
                <c:pt idx="0">
                  <c:v>0.40522000000000002</c:v>
                </c:pt>
                <c:pt idx="1">
                  <c:v>2.6280700000000001</c:v>
                </c:pt>
                <c:pt idx="2">
                  <c:v>7.4148699999999996</c:v>
                </c:pt>
                <c:pt idx="3">
                  <c:v>5.9297399999999998</c:v>
                </c:pt>
                <c:pt idx="4">
                  <c:v>5.8319999999999999</c:v>
                </c:pt>
              </c:numCache>
            </c:numRef>
          </c:xVal>
          <c:yVal>
            <c:numRef>
              <c:f>Sheet1!$B$25:$F$25</c:f>
              <c:numCache>
                <c:formatCode>General</c:formatCode>
                <c:ptCount val="5"/>
                <c:pt idx="0">
                  <c:v>2.3047315017077121</c:v>
                </c:pt>
                <c:pt idx="1">
                  <c:v>8.8665170958160022</c:v>
                </c:pt>
                <c:pt idx="2">
                  <c:v>6.2464098294785408</c:v>
                </c:pt>
                <c:pt idx="3">
                  <c:v>5.1904150436790735</c:v>
                </c:pt>
                <c:pt idx="4">
                  <c:v>6.2740206052486585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4DE6-478A-8163-E9BB7F10D81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53491567"/>
        <c:axId val="553485743"/>
        <c:extLst>
          <c:ext xmlns:c15="http://schemas.microsoft.com/office/drawing/2012/chart" uri="{02D57815-91ED-43cb-92C2-25804820EDAC}">
            <c15:filteredScatter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Sheet1!$A$4</c15:sqref>
                        </c15:formulaRef>
                      </c:ext>
                    </c:extLst>
                    <c:strCache>
                      <c:ptCount val="1"/>
                      <c:pt idx="0">
                        <c:v>25</c:v>
                      </c:pt>
                    </c:strCache>
                  </c:strRef>
                </c:tx>
                <c:spPr>
                  <a:ln w="25400" cap="rnd">
                    <a:noFill/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1"/>
                    </a:solidFill>
                    <a:ln w="9525">
                      <a:solidFill>
                        <a:schemeClr val="accent1"/>
                      </a:solidFill>
                    </a:ln>
                    <a:effectLst/>
                  </c:spPr>
                </c:marker>
                <c:errBars>
                  <c:errDir val="x"/>
                  <c:errBarType val="both"/>
                  <c:errValType val="fixedVal"/>
                  <c:noEndCap val="1"/>
                  <c:val val="0"/>
                  <c:spPr>
                    <a:noFill/>
                    <a:ln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round/>
                    </a:ln>
                    <a:effectLst/>
                  </c:spPr>
                </c:errBars>
                <c:errBars>
                  <c:errDir val="y"/>
                  <c:errBarType val="both"/>
                  <c:errValType val="cust"/>
                  <c:noEndCap val="0"/>
                  <c:plus>
                    <c:numRef>
                      <c:extLst>
                        <c:ext uri="{02D57815-91ED-43cb-92C2-25804820EDAC}">
                          <c15:formulaRef>
                            <c15:sqref>Sheet1!$B$10:$F$10</c15:sqref>
                          </c15:formulaRef>
                        </c:ext>
                      </c:extLst>
                      <c:numCache>
                        <c:formatCode>General</c:formatCode>
                        <c:ptCount val="5"/>
                        <c:pt idx="0">
                          <c:v>6.6505126533054432E-2</c:v>
                        </c:pt>
                        <c:pt idx="1">
                          <c:v>0.25464449824816382</c:v>
                        </c:pt>
                        <c:pt idx="2">
                          <c:v>8.4954884769547767E-2</c:v>
                        </c:pt>
                        <c:pt idx="3">
                          <c:v>3.6862117974309681E-2</c:v>
                        </c:pt>
                        <c:pt idx="4">
                          <c:v>0.20745300518409576</c:v>
                        </c:pt>
                      </c:numCache>
                    </c:numRef>
                  </c:plus>
                  <c:minus>
                    <c:numRef>
                      <c:extLst>
                        <c:ext uri="{02D57815-91ED-43cb-92C2-25804820EDAC}">
                          <c15:formulaRef>
                            <c15:sqref>Sheet1!$B$10:$F$10</c15:sqref>
                          </c15:formulaRef>
                        </c:ext>
                      </c:extLst>
                      <c:numCache>
                        <c:formatCode>General</c:formatCode>
                        <c:ptCount val="5"/>
                        <c:pt idx="0">
                          <c:v>6.6505126533054432E-2</c:v>
                        </c:pt>
                        <c:pt idx="1">
                          <c:v>0.25464449824816382</c:v>
                        </c:pt>
                        <c:pt idx="2">
                          <c:v>8.4954884769547767E-2</c:v>
                        </c:pt>
                        <c:pt idx="3">
                          <c:v>3.6862117974309681E-2</c:v>
                        </c:pt>
                        <c:pt idx="4">
                          <c:v>0.20745300518409576</c:v>
                        </c:pt>
                      </c:numCache>
                    </c:numRef>
                  </c:minus>
                  <c:spPr>
                    <a:noFill/>
                    <a:ln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round/>
                    </a:ln>
                    <a:effectLst/>
                  </c:spPr>
                </c:errBars>
                <c:xVal>
                  <c:numRef>
                    <c:extLst>
                      <c:ext uri="{02D57815-91ED-43cb-92C2-25804820EDAC}">
                        <c15:formulaRef>
                          <c15:sqref>Sheet1!$B$2:$F$2</c15:sqref>
                        </c15:formulaRef>
                      </c:ext>
                    </c:extLst>
                    <c:numCache>
                      <c:formatCode>General</c:formatCode>
                      <c:ptCount val="5"/>
                      <c:pt idx="0">
                        <c:v>0.40522000000000002</c:v>
                      </c:pt>
                      <c:pt idx="1">
                        <c:v>2.6280700000000001</c:v>
                      </c:pt>
                      <c:pt idx="2">
                        <c:v>7.4148699999999996</c:v>
                      </c:pt>
                      <c:pt idx="3">
                        <c:v>5.9297399999999998</c:v>
                      </c:pt>
                      <c:pt idx="4">
                        <c:v>5.8319999999999999</c:v>
                      </c:pt>
                    </c:numCache>
                  </c:numRef>
                </c:xVal>
                <c:yVal>
                  <c:numRef>
                    <c:extLst>
                      <c:ext uri="{02D57815-91ED-43cb-92C2-25804820EDAC}">
                        <c15:formulaRef>
                          <c15:sqref>Sheet1!$B$9:$F$9</c15:sqref>
                        </c15:formulaRef>
                      </c:ext>
                    </c:extLst>
                    <c:numCache>
                      <c:formatCode>General</c:formatCode>
                      <c:ptCount val="5"/>
                      <c:pt idx="0">
                        <c:v>2.0631544262258621</c:v>
                      </c:pt>
                      <c:pt idx="1">
                        <c:v>3.6468205946157637</c:v>
                      </c:pt>
                      <c:pt idx="2">
                        <c:v>1.8115269022448039</c:v>
                      </c:pt>
                      <c:pt idx="3">
                        <c:v>1.9196396799276978</c:v>
                      </c:pt>
                      <c:pt idx="4">
                        <c:v>1.97776205171151</c:v>
                      </c:pt>
                    </c:numCache>
                  </c:numRef>
                </c:yVal>
                <c:smooth val="0"/>
                <c:extLst>
                  <c:ext xmlns:c16="http://schemas.microsoft.com/office/drawing/2014/chart" uri="{C3380CC4-5D6E-409C-BE32-E72D297353CC}">
                    <c16:uniqueId val="{00000001-4DE6-478A-8163-E9BB7F10D817}"/>
                  </c:ext>
                </c:extLst>
              </c15:ser>
            </c15:filteredScatterSeries>
            <c15:filteredScatterSeries>
              <c15:ser>
                <c:idx val="1"/>
                <c:order val="1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Sheet1!$A$12</c15:sqref>
                        </c15:formulaRef>
                      </c:ext>
                    </c:extLst>
                    <c:strCache>
                      <c:ptCount val="1"/>
                      <c:pt idx="0">
                        <c:v>50</c:v>
                      </c:pt>
                    </c:strCache>
                  </c:strRef>
                </c:tx>
                <c:spPr>
                  <a:ln w="25400" cap="rnd">
                    <a:noFill/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2"/>
                    </a:solidFill>
                    <a:ln w="9525">
                      <a:solidFill>
                        <a:schemeClr val="accent2"/>
                      </a:solidFill>
                    </a:ln>
                    <a:effectLst/>
                  </c:spPr>
                </c:marker>
                <c:errBars>
                  <c:errDir val="x"/>
                  <c:errBarType val="both"/>
                  <c:errValType val="fixedVal"/>
                  <c:noEndCap val="1"/>
                  <c:val val="0"/>
                  <c:spPr>
                    <a:noFill/>
                    <a:ln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round/>
                    </a:ln>
                    <a:effectLst/>
                  </c:spPr>
                </c:errBars>
                <c:errBars>
                  <c:errDir val="y"/>
                  <c:errBarType val="both"/>
                  <c:errValType val="cust"/>
                  <c:noEndCap val="0"/>
                  <c:plus>
                    <c:numRef>
                      <c:extLst xmlns:c15="http://schemas.microsoft.com/office/drawing/2012/chart">
                        <c:ext xmlns:c15="http://schemas.microsoft.com/office/drawing/2012/chart" uri="{02D57815-91ED-43cb-92C2-25804820EDAC}">
                          <c15:formulaRef>
                            <c15:sqref>Sheet1!$B$18:$F$18</c15:sqref>
                          </c15:formulaRef>
                        </c:ext>
                      </c:extLst>
                      <c:numCache>
                        <c:formatCode>General</c:formatCode>
                        <c:ptCount val="5"/>
                        <c:pt idx="0">
                          <c:v>8.5163397822230952E-2</c:v>
                        </c:pt>
                        <c:pt idx="1">
                          <c:v>0.20913871740711309</c:v>
                        </c:pt>
                        <c:pt idx="2">
                          <c:v>0.32849141549159644</c:v>
                        </c:pt>
                        <c:pt idx="3">
                          <c:v>0.19092793577023723</c:v>
                        </c:pt>
                        <c:pt idx="4">
                          <c:v>0.28515909952169399</c:v>
                        </c:pt>
                      </c:numCache>
                    </c:numRef>
                  </c:plus>
                  <c:minus>
                    <c:numRef>
                      <c:extLst xmlns:c15="http://schemas.microsoft.com/office/drawing/2012/chart">
                        <c:ext xmlns:c15="http://schemas.microsoft.com/office/drawing/2012/chart" uri="{02D57815-91ED-43cb-92C2-25804820EDAC}">
                          <c15:formulaRef>
                            <c15:sqref>Sheet1!$B$18:$F$18</c15:sqref>
                          </c15:formulaRef>
                        </c:ext>
                      </c:extLst>
                      <c:numCache>
                        <c:formatCode>General</c:formatCode>
                        <c:ptCount val="5"/>
                        <c:pt idx="0">
                          <c:v>8.5163397822230952E-2</c:v>
                        </c:pt>
                        <c:pt idx="1">
                          <c:v>0.20913871740711309</c:v>
                        </c:pt>
                        <c:pt idx="2">
                          <c:v>0.32849141549159644</c:v>
                        </c:pt>
                        <c:pt idx="3">
                          <c:v>0.19092793577023723</c:v>
                        </c:pt>
                        <c:pt idx="4">
                          <c:v>0.28515909952169399</c:v>
                        </c:pt>
                      </c:numCache>
                    </c:numRef>
                  </c:minus>
                  <c:spPr>
                    <a:noFill/>
                    <a:ln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round/>
                    </a:ln>
                    <a:effectLst/>
                  </c:spPr>
                </c:errBars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Sheet1!$B$2:$F$2</c15:sqref>
                        </c15:formulaRef>
                      </c:ext>
                    </c:extLst>
                    <c:numCache>
                      <c:formatCode>General</c:formatCode>
                      <c:ptCount val="5"/>
                      <c:pt idx="0">
                        <c:v>0.40522000000000002</c:v>
                      </c:pt>
                      <c:pt idx="1">
                        <c:v>2.6280700000000001</c:v>
                      </c:pt>
                      <c:pt idx="2">
                        <c:v>7.4148699999999996</c:v>
                      </c:pt>
                      <c:pt idx="3">
                        <c:v>5.9297399999999998</c:v>
                      </c:pt>
                      <c:pt idx="4">
                        <c:v>5.8319999999999999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Sheet1!$B$17:$F$17</c15:sqref>
                        </c15:formulaRef>
                      </c:ext>
                    </c:extLst>
                    <c:numCache>
                      <c:formatCode>General</c:formatCode>
                      <c:ptCount val="5"/>
                      <c:pt idx="0">
                        <c:v>2.4257150216534962</c:v>
                      </c:pt>
                      <c:pt idx="1">
                        <c:v>7.6242627483903522</c:v>
                      </c:pt>
                      <c:pt idx="2">
                        <c:v>4.8072964046279214</c:v>
                      </c:pt>
                      <c:pt idx="3">
                        <c:v>4.145042095900588</c:v>
                      </c:pt>
                      <c:pt idx="4">
                        <c:v>4.3070412338013639</c:v>
                      </c:pt>
                    </c:numCache>
                  </c:numRef>
                </c:y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2-4DE6-478A-8163-E9BB7F10D817}"/>
                  </c:ext>
                </c:extLst>
              </c15:ser>
            </c15:filteredScatterSeries>
            <c15:filteredScatterSeries>
              <c15:ser>
                <c:idx val="3"/>
                <c:order val="3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Sheet1!$A$28</c15:sqref>
                        </c15:formulaRef>
                      </c:ext>
                    </c:extLst>
                    <c:strCache>
                      <c:ptCount val="1"/>
                      <c:pt idx="0">
                        <c:v>100</c:v>
                      </c:pt>
                    </c:strCache>
                  </c:strRef>
                </c:tx>
                <c:spPr>
                  <a:ln w="25400" cap="rnd">
                    <a:noFill/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4"/>
                    </a:solidFill>
                    <a:ln w="9525">
                      <a:solidFill>
                        <a:schemeClr val="accent4"/>
                      </a:solidFill>
                    </a:ln>
                    <a:effectLst/>
                  </c:spPr>
                </c:marker>
                <c:errBars>
                  <c:errDir val="x"/>
                  <c:errBarType val="both"/>
                  <c:errValType val="fixedVal"/>
                  <c:noEndCap val="1"/>
                  <c:val val="0"/>
                  <c:spPr>
                    <a:noFill/>
                    <a:ln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round/>
                    </a:ln>
                    <a:effectLst/>
                  </c:spPr>
                </c:errBars>
                <c:errBars>
                  <c:errDir val="y"/>
                  <c:errBarType val="both"/>
                  <c:errValType val="cust"/>
                  <c:noEndCap val="0"/>
                  <c:plus>
                    <c:numRef>
                      <c:extLst xmlns:c15="http://schemas.microsoft.com/office/drawing/2012/chart">
                        <c:ext xmlns:c15="http://schemas.microsoft.com/office/drawing/2012/chart" uri="{02D57815-91ED-43cb-92C2-25804820EDAC}">
                          <c15:formulaRef>
                            <c15:sqref>Sheet1!$B$34:$F$34</c15:sqref>
                          </c15:formulaRef>
                        </c:ext>
                      </c:extLst>
                      <c:numCache>
                        <c:formatCode>General</c:formatCode>
                        <c:ptCount val="5"/>
                        <c:pt idx="0">
                          <c:v>0.13983801959979289</c:v>
                        </c:pt>
                        <c:pt idx="1">
                          <c:v>0.18364507799951463</c:v>
                        </c:pt>
                        <c:pt idx="2">
                          <c:v>0.42610061645522684</c:v>
                        </c:pt>
                        <c:pt idx="3">
                          <c:v>0.49439672666227147</c:v>
                        </c:pt>
                        <c:pt idx="4">
                          <c:v>0.34186041858640082</c:v>
                        </c:pt>
                      </c:numCache>
                    </c:numRef>
                  </c:plus>
                  <c:minus>
                    <c:numRef>
                      <c:extLst xmlns:c15="http://schemas.microsoft.com/office/drawing/2012/chart">
                        <c:ext xmlns:c15="http://schemas.microsoft.com/office/drawing/2012/chart" uri="{02D57815-91ED-43cb-92C2-25804820EDAC}">
                          <c15:formulaRef>
                            <c15:sqref>Sheet1!$B$34:$F$34</c15:sqref>
                          </c15:formulaRef>
                        </c:ext>
                      </c:extLst>
                      <c:numCache>
                        <c:formatCode>General</c:formatCode>
                        <c:ptCount val="5"/>
                        <c:pt idx="0">
                          <c:v>0.13983801959979289</c:v>
                        </c:pt>
                        <c:pt idx="1">
                          <c:v>0.18364507799951463</c:v>
                        </c:pt>
                        <c:pt idx="2">
                          <c:v>0.42610061645522684</c:v>
                        </c:pt>
                        <c:pt idx="3">
                          <c:v>0.49439672666227147</c:v>
                        </c:pt>
                        <c:pt idx="4">
                          <c:v>0.34186041858640082</c:v>
                        </c:pt>
                      </c:numCache>
                    </c:numRef>
                  </c:minus>
                  <c:spPr>
                    <a:noFill/>
                    <a:ln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round/>
                    </a:ln>
                    <a:effectLst/>
                  </c:spPr>
                </c:errBars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Sheet1!$B$2:$F$2</c15:sqref>
                        </c15:formulaRef>
                      </c:ext>
                    </c:extLst>
                    <c:numCache>
                      <c:formatCode>General</c:formatCode>
                      <c:ptCount val="5"/>
                      <c:pt idx="0">
                        <c:v>0.40522000000000002</c:v>
                      </c:pt>
                      <c:pt idx="1">
                        <c:v>2.6280700000000001</c:v>
                      </c:pt>
                      <c:pt idx="2">
                        <c:v>7.4148699999999996</c:v>
                      </c:pt>
                      <c:pt idx="3">
                        <c:v>5.9297399999999998</c:v>
                      </c:pt>
                      <c:pt idx="4">
                        <c:v>5.8319999999999999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Sheet1!$B$33:$F$33</c15:sqref>
                        </c15:formulaRef>
                      </c:ext>
                    </c:extLst>
                    <c:numCache>
                      <c:formatCode>General</c:formatCode>
                      <c:ptCount val="5"/>
                      <c:pt idx="0">
                        <c:v>2.2706881912539241</c:v>
                      </c:pt>
                      <c:pt idx="1">
                        <c:v>11.767844897711981</c:v>
                      </c:pt>
                      <c:pt idx="2">
                        <c:v>7.8170753691938639</c:v>
                      </c:pt>
                      <c:pt idx="3">
                        <c:v>5.9020987676253842</c:v>
                      </c:pt>
                      <c:pt idx="4">
                        <c:v>7.5363372307771668</c:v>
                      </c:pt>
                    </c:numCache>
                  </c:numRef>
                </c:y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3-4DE6-478A-8163-E9BB7F10D817}"/>
                  </c:ext>
                </c:extLst>
              </c15:ser>
            </c15:filteredScatterSeries>
          </c:ext>
        </c:extLst>
      </c:scatterChart>
      <c:valAx>
        <c:axId val="553491567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rgbClr val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nl-NL" sz="1200" dirty="0" err="1"/>
                  <a:t>Weight</a:t>
                </a:r>
                <a:r>
                  <a:rPr lang="nl-NL" sz="1200" dirty="0"/>
                  <a:t> of </a:t>
                </a:r>
                <a:r>
                  <a:rPr lang="nl-NL" sz="1200" dirty="0" err="1"/>
                  <a:t>larvae</a:t>
                </a:r>
                <a:r>
                  <a:rPr lang="nl-NL" sz="1200" dirty="0"/>
                  <a:t> (length</a:t>
                </a:r>
                <a:r>
                  <a:rPr lang="nl-NL" sz="1200" baseline="30000" dirty="0"/>
                  <a:t>3</a:t>
                </a:r>
                <a:r>
                  <a:rPr lang="nl-NL" sz="1200" dirty="0"/>
                  <a:t> mm)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pPr>
              <a:endParaRPr lang="LID4096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pPr>
            <a:endParaRPr lang="LID4096"/>
          </a:p>
        </c:txPr>
        <c:crossAx val="553485743"/>
        <c:crosses val="autoZero"/>
        <c:crossBetween val="midCat"/>
      </c:valAx>
      <c:valAx>
        <c:axId val="55348574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rgbClr val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nl-NL" sz="1200"/>
                  <a:t>Root mean square displacement of brood (mm)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pPr>
              <a:endParaRPr lang="LID4096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pPr>
            <a:endParaRPr lang="LID4096"/>
          </a:p>
        </c:txPr>
        <c:crossAx val="553491567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rgbClr val="FFFFFF"/>
    </a:solidFill>
    <a:ln w="12700" cap="flat" cmpd="sng" algn="ctr">
      <a:solidFill>
        <a:srgbClr val="1CADE4"/>
      </a:solidFill>
      <a:prstDash val="solid"/>
      <a:miter lim="800000"/>
    </a:ln>
    <a:effectLst/>
  </c:spPr>
  <c:txPr>
    <a:bodyPr/>
    <a:lstStyle/>
    <a:p>
      <a:pPr>
        <a:defRPr>
          <a:solidFill>
            <a:srgbClr val="000000"/>
          </a:solidFill>
          <a:latin typeface="+mn-lt"/>
          <a:ea typeface="+mn-ea"/>
          <a:cs typeface="+mn-cs"/>
        </a:defRPr>
      </a:pPr>
      <a:endParaRPr lang="LID4096"/>
    </a:p>
  </c:txPr>
  <c:externalData r:id="rId4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nl-NL" sz="1600"/>
              <a:t>Clustering of larvae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LID4096"/>
        </a:p>
      </c:txPr>
    </c:title>
    <c:autoTitleDeleted val="0"/>
    <c:plotArea>
      <c:layout/>
      <c:scatterChart>
        <c:scatterStyle val="lineMarker"/>
        <c:varyColors val="0"/>
        <c:ser>
          <c:idx val="3"/>
          <c:order val="3"/>
          <c:tx>
            <c:strRef>
              <c:f>Sheet1!$A$28</c:f>
              <c:strCache>
                <c:ptCount val="1"/>
                <c:pt idx="0">
                  <c:v>80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errBars>
            <c:errDir val="x"/>
            <c:errBarType val="both"/>
            <c:errValType val="fixedVal"/>
            <c:noEndCap val="1"/>
            <c:val val="0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errBars>
            <c:errDir val="y"/>
            <c:errBarType val="both"/>
            <c:errValType val="cust"/>
            <c:noEndCap val="0"/>
            <c:plus>
              <c:numRef>
                <c:f>Sheet1!$B$34:$F$34</c:f>
                <c:numCache>
                  <c:formatCode>General</c:formatCode>
                  <c:ptCount val="5"/>
                  <c:pt idx="0">
                    <c:v>9.1676493268598128E-2</c:v>
                  </c:pt>
                  <c:pt idx="1">
                    <c:v>0.6961553862848312</c:v>
                  </c:pt>
                  <c:pt idx="2">
                    <c:v>0.42875539738320173</c:v>
                  </c:pt>
                  <c:pt idx="3">
                    <c:v>0.2770129443434865</c:v>
                  </c:pt>
                  <c:pt idx="4">
                    <c:v>0.36610462133798855</c:v>
                  </c:pt>
                </c:numCache>
              </c:numRef>
            </c:plus>
            <c:minus>
              <c:numRef>
                <c:f>Sheet1!$B$34:$F$34</c:f>
                <c:numCache>
                  <c:formatCode>General</c:formatCode>
                  <c:ptCount val="5"/>
                  <c:pt idx="0">
                    <c:v>9.1676493268598128E-2</c:v>
                  </c:pt>
                  <c:pt idx="1">
                    <c:v>0.6961553862848312</c:v>
                  </c:pt>
                  <c:pt idx="2">
                    <c:v>0.42875539738320173</c:v>
                  </c:pt>
                  <c:pt idx="3">
                    <c:v>0.2770129443434865</c:v>
                  </c:pt>
                  <c:pt idx="4">
                    <c:v>0.36610462133798855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accent4"/>
                </a:solidFill>
                <a:round/>
              </a:ln>
              <a:effectLst/>
            </c:spPr>
          </c:errBars>
          <c:xVal>
            <c:numRef>
              <c:f>Sheet1!$B$2:$F$2</c:f>
              <c:numCache>
                <c:formatCode>General</c:formatCode>
                <c:ptCount val="5"/>
                <c:pt idx="0">
                  <c:v>0.40522000000000002</c:v>
                </c:pt>
                <c:pt idx="1">
                  <c:v>2.6280700000000001</c:v>
                </c:pt>
                <c:pt idx="2">
                  <c:v>7.4148699999999996</c:v>
                </c:pt>
                <c:pt idx="3">
                  <c:v>5.9297399999999998</c:v>
                </c:pt>
                <c:pt idx="4">
                  <c:v>5.8319999999999999</c:v>
                </c:pt>
              </c:numCache>
            </c:numRef>
          </c:xVal>
          <c:yVal>
            <c:numRef>
              <c:f>Sheet1!$B$33:$F$33</c:f>
              <c:numCache>
                <c:formatCode>General</c:formatCode>
                <c:ptCount val="5"/>
                <c:pt idx="0">
                  <c:v>3.1524652798909059</c:v>
                </c:pt>
                <c:pt idx="1">
                  <c:v>9.7332374313751799</c:v>
                </c:pt>
                <c:pt idx="2">
                  <c:v>8.2541501198324685</c:v>
                </c:pt>
                <c:pt idx="3">
                  <c:v>6.4982456870063414</c:v>
                </c:pt>
                <c:pt idx="4">
                  <c:v>4.8801265050181586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314D-4C4F-A933-11E76F9609B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53491567"/>
        <c:axId val="553485743"/>
        <c:extLst>
          <c:ext xmlns:c15="http://schemas.microsoft.com/office/drawing/2012/chart" uri="{02D57815-91ED-43cb-92C2-25804820EDAC}">
            <c15:filteredScatter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Sheet1!$A$4</c15:sqref>
                        </c15:formulaRef>
                      </c:ext>
                    </c:extLst>
                    <c:strCache>
                      <c:ptCount val="1"/>
                      <c:pt idx="0">
                        <c:v>20</c:v>
                      </c:pt>
                    </c:strCache>
                  </c:strRef>
                </c:tx>
                <c:spPr>
                  <a:ln w="25400" cap="rnd">
                    <a:noFill/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1"/>
                    </a:solidFill>
                    <a:ln w="9525">
                      <a:solidFill>
                        <a:schemeClr val="accent1"/>
                      </a:solidFill>
                    </a:ln>
                    <a:effectLst/>
                  </c:spPr>
                </c:marker>
                <c:errBars>
                  <c:errDir val="x"/>
                  <c:errBarType val="both"/>
                  <c:errValType val="fixedVal"/>
                  <c:noEndCap val="1"/>
                  <c:val val="0"/>
                  <c:spPr>
                    <a:noFill/>
                    <a:ln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round/>
                    </a:ln>
                    <a:effectLst/>
                  </c:spPr>
                </c:errBars>
                <c:errBars>
                  <c:errDir val="y"/>
                  <c:errBarType val="both"/>
                  <c:errValType val="cust"/>
                  <c:noEndCap val="0"/>
                  <c:plus>
                    <c:numRef>
                      <c:extLst>
                        <c:ext uri="{02D57815-91ED-43cb-92C2-25804820EDAC}">
                          <c15:formulaRef>
                            <c15:sqref>Sheet1!$B$10:$F$10</c15:sqref>
                          </c15:formulaRef>
                        </c:ext>
                      </c:extLst>
                      <c:numCache>
                        <c:formatCode>General</c:formatCode>
                        <c:ptCount val="5"/>
                        <c:pt idx="0">
                          <c:v>0.1931624058304787</c:v>
                        </c:pt>
                        <c:pt idx="1">
                          <c:v>0.23042689525962087</c:v>
                        </c:pt>
                        <c:pt idx="2">
                          <c:v>0.26917456251804817</c:v>
                        </c:pt>
                        <c:pt idx="3">
                          <c:v>0.16652382531325527</c:v>
                        </c:pt>
                        <c:pt idx="4">
                          <c:v>0.10187146710490272</c:v>
                        </c:pt>
                      </c:numCache>
                    </c:numRef>
                  </c:plus>
                  <c:minus>
                    <c:numRef>
                      <c:extLst>
                        <c:ext uri="{02D57815-91ED-43cb-92C2-25804820EDAC}">
                          <c15:formulaRef>
                            <c15:sqref>Sheet1!$B$10:$F$10</c15:sqref>
                          </c15:formulaRef>
                        </c:ext>
                      </c:extLst>
                      <c:numCache>
                        <c:formatCode>General</c:formatCode>
                        <c:ptCount val="5"/>
                        <c:pt idx="0">
                          <c:v>0.1931624058304787</c:v>
                        </c:pt>
                        <c:pt idx="1">
                          <c:v>0.23042689525962087</c:v>
                        </c:pt>
                        <c:pt idx="2">
                          <c:v>0.26917456251804817</c:v>
                        </c:pt>
                        <c:pt idx="3">
                          <c:v>0.16652382531325527</c:v>
                        </c:pt>
                        <c:pt idx="4">
                          <c:v>0.10187146710490272</c:v>
                        </c:pt>
                      </c:numCache>
                    </c:numRef>
                  </c:minus>
                  <c:spPr>
                    <a:noFill/>
                    <a:ln w="9525" cap="flat" cmpd="sng" algn="ctr">
                      <a:solidFill>
                        <a:schemeClr val="accent1"/>
                      </a:solidFill>
                      <a:round/>
                    </a:ln>
                    <a:effectLst/>
                  </c:spPr>
                </c:errBars>
                <c:xVal>
                  <c:numRef>
                    <c:extLst>
                      <c:ext uri="{02D57815-91ED-43cb-92C2-25804820EDAC}">
                        <c15:formulaRef>
                          <c15:sqref>Sheet1!$B$2:$F$2</c15:sqref>
                        </c15:formulaRef>
                      </c:ext>
                    </c:extLst>
                    <c:numCache>
                      <c:formatCode>General</c:formatCode>
                      <c:ptCount val="5"/>
                      <c:pt idx="0">
                        <c:v>0.40522000000000002</c:v>
                      </c:pt>
                      <c:pt idx="1">
                        <c:v>2.6280700000000001</c:v>
                      </c:pt>
                      <c:pt idx="2">
                        <c:v>7.4148699999999996</c:v>
                      </c:pt>
                      <c:pt idx="3">
                        <c:v>5.9297399999999998</c:v>
                      </c:pt>
                      <c:pt idx="4">
                        <c:v>5.8319999999999999</c:v>
                      </c:pt>
                    </c:numCache>
                  </c:numRef>
                </c:xVal>
                <c:yVal>
                  <c:numRef>
                    <c:extLst>
                      <c:ext uri="{02D57815-91ED-43cb-92C2-25804820EDAC}">
                        <c15:formulaRef>
                          <c15:sqref>Sheet1!$B$9:$F$9</c15:sqref>
                        </c15:formulaRef>
                      </c:ext>
                    </c:extLst>
                    <c:numCache>
                      <c:formatCode>General</c:formatCode>
                      <c:ptCount val="5"/>
                      <c:pt idx="0">
                        <c:v>3.519342670005444</c:v>
                      </c:pt>
                      <c:pt idx="1">
                        <c:v>4.7858846210156871</c:v>
                      </c:pt>
                      <c:pt idx="2">
                        <c:v>3.4703483019484196</c:v>
                      </c:pt>
                      <c:pt idx="3">
                        <c:v>3.4113345766474295</c:v>
                      </c:pt>
                      <c:pt idx="4">
                        <c:v>3.3558068037939202</c:v>
                      </c:pt>
                    </c:numCache>
                  </c:numRef>
                </c:yVal>
                <c:smooth val="0"/>
                <c:extLst>
                  <c:ext xmlns:c16="http://schemas.microsoft.com/office/drawing/2014/chart" uri="{C3380CC4-5D6E-409C-BE32-E72D297353CC}">
                    <c16:uniqueId val="{00000001-314D-4C4F-A933-11E76F9609BF}"/>
                  </c:ext>
                </c:extLst>
              </c15:ser>
            </c15:filteredScatterSeries>
            <c15:filteredScatterSeries>
              <c15:ser>
                <c:idx val="1"/>
                <c:order val="1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Sheet1!$A$12</c15:sqref>
                        </c15:formulaRef>
                      </c:ext>
                    </c:extLst>
                    <c:strCache>
                      <c:ptCount val="1"/>
                      <c:pt idx="0">
                        <c:v>40</c:v>
                      </c:pt>
                    </c:strCache>
                  </c:strRef>
                </c:tx>
                <c:spPr>
                  <a:ln w="25400" cap="rnd">
                    <a:noFill/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2"/>
                    </a:solidFill>
                    <a:ln w="9525">
                      <a:solidFill>
                        <a:schemeClr val="accent2"/>
                      </a:solidFill>
                    </a:ln>
                    <a:effectLst/>
                  </c:spPr>
                </c:marker>
                <c:errBars>
                  <c:errDir val="x"/>
                  <c:errBarType val="both"/>
                  <c:errValType val="fixedVal"/>
                  <c:noEndCap val="1"/>
                  <c:val val="0"/>
                  <c:spPr>
                    <a:noFill/>
                    <a:ln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round/>
                    </a:ln>
                    <a:effectLst/>
                  </c:spPr>
                </c:errBars>
                <c:errBars>
                  <c:errDir val="y"/>
                  <c:errBarType val="both"/>
                  <c:errValType val="cust"/>
                  <c:noEndCap val="0"/>
                  <c:plus>
                    <c:numRef>
                      <c:extLst xmlns:c15="http://schemas.microsoft.com/office/drawing/2012/chart">
                        <c:ext xmlns:c15="http://schemas.microsoft.com/office/drawing/2012/chart" uri="{02D57815-91ED-43cb-92C2-25804820EDAC}">
                          <c15:formulaRef>
                            <c15:sqref>Sheet1!$B$18:$F$18</c15:sqref>
                          </c15:formulaRef>
                        </c:ext>
                      </c:extLst>
                      <c:numCache>
                        <c:formatCode>General</c:formatCode>
                        <c:ptCount val="5"/>
                        <c:pt idx="0">
                          <c:v>0.13768645448164407</c:v>
                        </c:pt>
                        <c:pt idx="1">
                          <c:v>0.34014433221086365</c:v>
                        </c:pt>
                        <c:pt idx="2">
                          <c:v>0.20840072475511701</c:v>
                        </c:pt>
                        <c:pt idx="3">
                          <c:v>0.16000806091654024</c:v>
                        </c:pt>
                        <c:pt idx="4">
                          <c:v>0.4161855355915498</c:v>
                        </c:pt>
                      </c:numCache>
                    </c:numRef>
                  </c:plus>
                  <c:minus>
                    <c:numRef>
                      <c:extLst xmlns:c15="http://schemas.microsoft.com/office/drawing/2012/chart">
                        <c:ext xmlns:c15="http://schemas.microsoft.com/office/drawing/2012/chart" uri="{02D57815-91ED-43cb-92C2-25804820EDAC}">
                          <c15:formulaRef>
                            <c15:sqref>Sheet1!$B$26:$F$26</c15:sqref>
                          </c15:formulaRef>
                        </c:ext>
                      </c:extLst>
                      <c:numCache>
                        <c:formatCode>General</c:formatCode>
                        <c:ptCount val="5"/>
                        <c:pt idx="0">
                          <c:v>8.2623816448469153E-2</c:v>
                        </c:pt>
                        <c:pt idx="1">
                          <c:v>0.79825825259513183</c:v>
                        </c:pt>
                        <c:pt idx="2">
                          <c:v>0.1499911849140656</c:v>
                        </c:pt>
                        <c:pt idx="3">
                          <c:v>0.1577197880191025</c:v>
                        </c:pt>
                        <c:pt idx="4">
                          <c:v>0.25983848407160004</c:v>
                        </c:pt>
                      </c:numCache>
                    </c:numRef>
                  </c:minus>
                  <c:spPr>
                    <a:noFill/>
                    <a:ln w="9525" cap="flat" cmpd="sng" algn="ctr">
                      <a:solidFill>
                        <a:schemeClr val="accent2"/>
                      </a:solidFill>
                      <a:round/>
                    </a:ln>
                    <a:effectLst/>
                  </c:spPr>
                </c:errBars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Sheet1!$B$2:$F$2</c15:sqref>
                        </c15:formulaRef>
                      </c:ext>
                    </c:extLst>
                    <c:numCache>
                      <c:formatCode>General</c:formatCode>
                      <c:ptCount val="5"/>
                      <c:pt idx="0">
                        <c:v>0.40522000000000002</c:v>
                      </c:pt>
                      <c:pt idx="1">
                        <c:v>2.6280700000000001</c:v>
                      </c:pt>
                      <c:pt idx="2">
                        <c:v>7.4148699999999996</c:v>
                      </c:pt>
                      <c:pt idx="3">
                        <c:v>5.9297399999999998</c:v>
                      </c:pt>
                      <c:pt idx="4">
                        <c:v>5.8319999999999999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Sheet1!$B$17:$F$17</c15:sqref>
                        </c15:formulaRef>
                      </c:ext>
                    </c:extLst>
                    <c:numCache>
                      <c:formatCode>General</c:formatCode>
                      <c:ptCount val="5"/>
                      <c:pt idx="0">
                        <c:v>3.4561371154161487</c:v>
                      </c:pt>
                      <c:pt idx="1">
                        <c:v>6.1694155982483379</c:v>
                      </c:pt>
                      <c:pt idx="2">
                        <c:v>4.4715498840219805</c:v>
                      </c:pt>
                      <c:pt idx="3">
                        <c:v>4.1082494220850041</c:v>
                      </c:pt>
                      <c:pt idx="4">
                        <c:v>4.2947577256335112</c:v>
                      </c:pt>
                    </c:numCache>
                  </c:numRef>
                </c:y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2-314D-4C4F-A933-11E76F9609BF}"/>
                  </c:ext>
                </c:extLst>
              </c15:ser>
            </c15:filteredScatterSeries>
            <c15:filteredScatterSeries>
              <c15:ser>
                <c:idx val="2"/>
                <c:order val="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Sheet1!$A$20</c15:sqref>
                        </c15:formulaRef>
                      </c:ext>
                    </c:extLst>
                    <c:strCache>
                      <c:ptCount val="1"/>
                      <c:pt idx="0">
                        <c:v>60</c:v>
                      </c:pt>
                    </c:strCache>
                  </c:strRef>
                </c:tx>
                <c:spPr>
                  <a:ln w="25400" cap="rnd">
                    <a:noFill/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3"/>
                    </a:solidFill>
                    <a:ln w="9525">
                      <a:solidFill>
                        <a:schemeClr val="accent3"/>
                      </a:solidFill>
                    </a:ln>
                    <a:effectLst/>
                  </c:spPr>
                </c:marker>
                <c:errBars>
                  <c:errDir val="x"/>
                  <c:errBarType val="both"/>
                  <c:errValType val="fixedVal"/>
                  <c:noEndCap val="1"/>
                  <c:val val="0"/>
                  <c:spPr>
                    <a:noFill/>
                    <a:ln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round/>
                    </a:ln>
                    <a:effectLst/>
                  </c:spPr>
                </c:errBars>
                <c:errBars>
                  <c:errDir val="y"/>
                  <c:errBarType val="both"/>
                  <c:errValType val="cust"/>
                  <c:noEndCap val="0"/>
                  <c:plus>
                    <c:numRef>
                      <c:extLst xmlns:c15="http://schemas.microsoft.com/office/drawing/2012/chart">
                        <c:ext xmlns:c15="http://schemas.microsoft.com/office/drawing/2012/chart" uri="{02D57815-91ED-43cb-92C2-25804820EDAC}">
                          <c15:formulaRef>
                            <c15:sqref>Sheet1!$B$26:$F$26</c15:sqref>
                          </c15:formulaRef>
                        </c:ext>
                      </c:extLst>
                      <c:numCache>
                        <c:formatCode>General</c:formatCode>
                        <c:ptCount val="5"/>
                        <c:pt idx="0">
                          <c:v>8.2623816448469153E-2</c:v>
                        </c:pt>
                        <c:pt idx="1">
                          <c:v>0.79825825259513183</c:v>
                        </c:pt>
                        <c:pt idx="2">
                          <c:v>0.1499911849140656</c:v>
                        </c:pt>
                        <c:pt idx="3">
                          <c:v>0.1577197880191025</c:v>
                        </c:pt>
                        <c:pt idx="4">
                          <c:v>0.25983848407160004</c:v>
                        </c:pt>
                      </c:numCache>
                    </c:numRef>
                  </c:plus>
                  <c:minus>
                    <c:numRef>
                      <c:extLst xmlns:c15="http://schemas.microsoft.com/office/drawing/2012/chart">
                        <c:ext xmlns:c15="http://schemas.microsoft.com/office/drawing/2012/chart" uri="{02D57815-91ED-43cb-92C2-25804820EDAC}">
                          <c15:formulaRef>
                            <c15:sqref>Sheet1!$B$26:$F$26</c15:sqref>
                          </c15:formulaRef>
                        </c:ext>
                      </c:extLst>
                      <c:numCache>
                        <c:formatCode>General</c:formatCode>
                        <c:ptCount val="5"/>
                        <c:pt idx="0">
                          <c:v>8.2623816448469153E-2</c:v>
                        </c:pt>
                        <c:pt idx="1">
                          <c:v>0.79825825259513183</c:v>
                        </c:pt>
                        <c:pt idx="2">
                          <c:v>0.1499911849140656</c:v>
                        </c:pt>
                        <c:pt idx="3">
                          <c:v>0.1577197880191025</c:v>
                        </c:pt>
                        <c:pt idx="4">
                          <c:v>0.25983848407160004</c:v>
                        </c:pt>
                      </c:numCache>
                    </c:numRef>
                  </c:minus>
                  <c:spPr>
                    <a:noFill/>
                    <a:ln w="9525" cap="flat" cmpd="sng" algn="ctr">
                      <a:solidFill>
                        <a:schemeClr val="accent3"/>
                      </a:solidFill>
                      <a:round/>
                    </a:ln>
                    <a:effectLst/>
                  </c:spPr>
                </c:errBars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Sheet1!$B$2:$F$2</c15:sqref>
                        </c15:formulaRef>
                      </c:ext>
                    </c:extLst>
                    <c:numCache>
                      <c:formatCode>General</c:formatCode>
                      <c:ptCount val="5"/>
                      <c:pt idx="0">
                        <c:v>0.40522000000000002</c:v>
                      </c:pt>
                      <c:pt idx="1">
                        <c:v>2.6280700000000001</c:v>
                      </c:pt>
                      <c:pt idx="2">
                        <c:v>7.4148699999999996</c:v>
                      </c:pt>
                      <c:pt idx="3">
                        <c:v>5.9297399999999998</c:v>
                      </c:pt>
                      <c:pt idx="4">
                        <c:v>5.8319999999999999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Sheet1!$B$25:$F$25</c15:sqref>
                        </c15:formulaRef>
                      </c:ext>
                    </c:extLst>
                    <c:numCache>
                      <c:formatCode>General</c:formatCode>
                      <c:ptCount val="5"/>
                      <c:pt idx="0">
                        <c:v>3.1587459170856826</c:v>
                      </c:pt>
                      <c:pt idx="1">
                        <c:v>8.5735129103711678</c:v>
                      </c:pt>
                      <c:pt idx="2">
                        <c:v>6.3935541737328077</c:v>
                      </c:pt>
                      <c:pt idx="3">
                        <c:v>5.129466132773512</c:v>
                      </c:pt>
                      <c:pt idx="4">
                        <c:v>5.0642681531010227</c:v>
                      </c:pt>
                    </c:numCache>
                  </c:numRef>
                </c:y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3-314D-4C4F-A933-11E76F9609BF}"/>
                  </c:ext>
                </c:extLst>
              </c15:ser>
            </c15:filteredScatterSeries>
            <c15:filteredScatterSeries>
              <c15:ser>
                <c:idx val="4"/>
                <c:order val="4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Sheet1!$A$36</c15:sqref>
                        </c15:formulaRef>
                      </c:ext>
                    </c:extLst>
                    <c:strCache>
                      <c:ptCount val="1"/>
                      <c:pt idx="0">
                        <c:v>100</c:v>
                      </c:pt>
                    </c:strCache>
                  </c:strRef>
                </c:tx>
                <c:spPr>
                  <a:ln w="25400" cap="rnd">
                    <a:noFill/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5"/>
                    </a:solidFill>
                    <a:ln w="9525">
                      <a:solidFill>
                        <a:schemeClr val="accent5"/>
                      </a:solidFill>
                    </a:ln>
                    <a:effectLst/>
                  </c:spPr>
                </c:marker>
                <c:errBars>
                  <c:errDir val="y"/>
                  <c:errBarType val="both"/>
                  <c:errValType val="stdErr"/>
                  <c:noEndCap val="0"/>
                  <c:spPr>
                    <a:noFill/>
                    <a:ln w="9525" cap="flat" cmpd="sng" algn="ctr">
                      <a:solidFill>
                        <a:schemeClr val="accent5"/>
                      </a:solidFill>
                      <a:round/>
                    </a:ln>
                    <a:effectLst/>
                  </c:spPr>
                </c:errBars>
                <c:errBars>
                  <c:errDir val="x"/>
                  <c:errBarType val="both"/>
                  <c:errValType val="fixedVal"/>
                  <c:noEndCap val="1"/>
                  <c:val val="0"/>
                  <c:spPr>
                    <a:noFill/>
                    <a:ln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round/>
                    </a:ln>
                    <a:effectLst/>
                  </c:spPr>
                </c:errBars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Sheet1!$B$2:$F$2</c15:sqref>
                        </c15:formulaRef>
                      </c:ext>
                    </c:extLst>
                    <c:numCache>
                      <c:formatCode>General</c:formatCode>
                      <c:ptCount val="5"/>
                      <c:pt idx="0">
                        <c:v>0.40522000000000002</c:v>
                      </c:pt>
                      <c:pt idx="1">
                        <c:v>2.6280700000000001</c:v>
                      </c:pt>
                      <c:pt idx="2">
                        <c:v>7.4148699999999996</c:v>
                      </c:pt>
                      <c:pt idx="3">
                        <c:v>5.9297399999999998</c:v>
                      </c:pt>
                      <c:pt idx="4">
                        <c:v>5.8319999999999999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Sheet1!$B$41:$F$41</c15:sqref>
                        </c15:formulaRef>
                      </c:ext>
                    </c:extLst>
                    <c:numCache>
                      <c:formatCode>General</c:formatCode>
                      <c:ptCount val="5"/>
                      <c:pt idx="0">
                        <c:v>3.1849207519015899</c:v>
                      </c:pt>
                      <c:pt idx="1">
                        <c:v>9.9305083383803687</c:v>
                      </c:pt>
                      <c:pt idx="2">
                        <c:v>7.6194294066393295</c:v>
                      </c:pt>
                      <c:pt idx="3">
                        <c:v>6.6872428023793873</c:v>
                      </c:pt>
                      <c:pt idx="4">
                        <c:v>5.0511098478489336</c:v>
                      </c:pt>
                    </c:numCache>
                  </c:numRef>
                </c:y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4-314D-4C4F-A933-11E76F9609BF}"/>
                  </c:ext>
                </c:extLst>
              </c15:ser>
            </c15:filteredScatterSeries>
          </c:ext>
        </c:extLst>
      </c:scatterChart>
      <c:valAx>
        <c:axId val="553491567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nl-NL" sz="1200" dirty="0" err="1"/>
                  <a:t>Weight</a:t>
                </a:r>
                <a:r>
                  <a:rPr lang="nl-NL" sz="1200" dirty="0"/>
                  <a:t> of </a:t>
                </a:r>
                <a:r>
                  <a:rPr lang="nl-NL" sz="1200" dirty="0" err="1"/>
                  <a:t>larvae</a:t>
                </a:r>
                <a:r>
                  <a:rPr lang="nl-NL" sz="1200" dirty="0"/>
                  <a:t> (length</a:t>
                </a:r>
                <a:r>
                  <a:rPr lang="nl-NL" sz="1200" baseline="30000" dirty="0"/>
                  <a:t>3</a:t>
                </a:r>
                <a:r>
                  <a:rPr lang="nl-NL" sz="1200" dirty="0"/>
                  <a:t> mm)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LID4096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LID4096"/>
          </a:p>
        </c:txPr>
        <c:crossAx val="553485743"/>
        <c:crosses val="autoZero"/>
        <c:crossBetween val="midCat"/>
      </c:valAx>
      <c:valAx>
        <c:axId val="55348574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nl-NL" sz="1200"/>
                  <a:t>Average distance to bottom of grid (mm)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LID4096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LID4096"/>
          </a:p>
        </c:txPr>
        <c:crossAx val="553491567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rgbClr val="FFFFFF"/>
    </a:solidFill>
    <a:ln w="12700" cap="flat" cmpd="sng" algn="ctr">
      <a:solidFill>
        <a:srgbClr val="1CADE4"/>
      </a:solidFill>
      <a:prstDash val="solid"/>
      <a:miter lim="800000"/>
    </a:ln>
    <a:effectLst/>
  </c:spPr>
  <c:txPr>
    <a:bodyPr/>
    <a:lstStyle/>
    <a:p>
      <a:pPr>
        <a:defRPr>
          <a:solidFill>
            <a:schemeClr val="tx1"/>
          </a:solidFill>
          <a:latin typeface="+mn-lt"/>
          <a:ea typeface="+mn-ea"/>
          <a:cs typeface="+mn-cs"/>
        </a:defRPr>
      </a:pPr>
      <a:endParaRPr lang="LID4096"/>
    </a:p>
  </c:txPr>
  <c:externalData r:id="rId4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nl-NL" sz="1600"/>
              <a:t>Clustering of larvae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LID4096"/>
        </a:p>
      </c:txPr>
    </c:title>
    <c:autoTitleDeleted val="0"/>
    <c:plotArea>
      <c:layout/>
      <c:scatterChart>
        <c:scatterStyle val="lineMarker"/>
        <c:varyColors val="0"/>
        <c:ser>
          <c:idx val="3"/>
          <c:order val="3"/>
          <c:tx>
            <c:strRef>
              <c:f>Sheet1!$A$28</c:f>
              <c:strCache>
                <c:ptCount val="1"/>
                <c:pt idx="0">
                  <c:v>80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errBars>
            <c:errDir val="x"/>
            <c:errBarType val="both"/>
            <c:errValType val="fixedVal"/>
            <c:noEndCap val="1"/>
            <c:val val="0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errBars>
            <c:errDir val="y"/>
            <c:errBarType val="both"/>
            <c:errValType val="cust"/>
            <c:noEndCap val="0"/>
            <c:plus>
              <c:numRef>
                <c:f>Sheet1!$B$34:$F$34</c:f>
                <c:numCache>
                  <c:formatCode>General</c:formatCode>
                  <c:ptCount val="5"/>
                  <c:pt idx="0">
                    <c:v>9.1676493268598128E-2</c:v>
                  </c:pt>
                  <c:pt idx="1">
                    <c:v>0.6961553862848312</c:v>
                  </c:pt>
                  <c:pt idx="2">
                    <c:v>0.42875539738320173</c:v>
                  </c:pt>
                  <c:pt idx="3">
                    <c:v>0.2770129443434865</c:v>
                  </c:pt>
                  <c:pt idx="4">
                    <c:v>0.36610462133798855</c:v>
                  </c:pt>
                </c:numCache>
              </c:numRef>
            </c:plus>
            <c:minus>
              <c:numRef>
                <c:f>Sheet1!$B$34:$F$34</c:f>
                <c:numCache>
                  <c:formatCode>General</c:formatCode>
                  <c:ptCount val="5"/>
                  <c:pt idx="0">
                    <c:v>9.1676493268598128E-2</c:v>
                  </c:pt>
                  <c:pt idx="1">
                    <c:v>0.6961553862848312</c:v>
                  </c:pt>
                  <c:pt idx="2">
                    <c:v>0.42875539738320173</c:v>
                  </c:pt>
                  <c:pt idx="3">
                    <c:v>0.2770129443434865</c:v>
                  </c:pt>
                  <c:pt idx="4">
                    <c:v>0.36610462133798855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accent4"/>
                </a:solidFill>
                <a:round/>
              </a:ln>
              <a:effectLst/>
            </c:spPr>
          </c:errBars>
          <c:xVal>
            <c:numRef>
              <c:f>Sheet1!$B$2:$F$2</c:f>
              <c:numCache>
                <c:formatCode>General</c:formatCode>
                <c:ptCount val="5"/>
                <c:pt idx="0">
                  <c:v>0.40522000000000002</c:v>
                </c:pt>
                <c:pt idx="1">
                  <c:v>2.6280700000000001</c:v>
                </c:pt>
                <c:pt idx="2">
                  <c:v>7.4148699999999996</c:v>
                </c:pt>
                <c:pt idx="3">
                  <c:v>5.9297399999999998</c:v>
                </c:pt>
                <c:pt idx="4">
                  <c:v>5.8319999999999999</c:v>
                </c:pt>
              </c:numCache>
            </c:numRef>
          </c:xVal>
          <c:yVal>
            <c:numRef>
              <c:f>Sheet1!$B$33:$F$33</c:f>
              <c:numCache>
                <c:formatCode>General</c:formatCode>
                <c:ptCount val="5"/>
                <c:pt idx="0">
                  <c:v>3.1524652798909059</c:v>
                </c:pt>
                <c:pt idx="1">
                  <c:v>9.7332374313751799</c:v>
                </c:pt>
                <c:pt idx="2">
                  <c:v>8.2541501198324685</c:v>
                </c:pt>
                <c:pt idx="3">
                  <c:v>6.4982456870063414</c:v>
                </c:pt>
                <c:pt idx="4">
                  <c:v>4.8801265050181586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79EC-4ED7-8EE8-E99E6901E5E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53491567"/>
        <c:axId val="553485743"/>
        <c:extLst>
          <c:ext xmlns:c15="http://schemas.microsoft.com/office/drawing/2012/chart" uri="{02D57815-91ED-43cb-92C2-25804820EDAC}">
            <c15:filteredScatter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Sheet1!$A$4</c15:sqref>
                        </c15:formulaRef>
                      </c:ext>
                    </c:extLst>
                    <c:strCache>
                      <c:ptCount val="1"/>
                      <c:pt idx="0">
                        <c:v>20</c:v>
                      </c:pt>
                    </c:strCache>
                  </c:strRef>
                </c:tx>
                <c:spPr>
                  <a:ln w="25400" cap="rnd">
                    <a:noFill/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1"/>
                    </a:solidFill>
                    <a:ln w="9525">
                      <a:solidFill>
                        <a:schemeClr val="accent1"/>
                      </a:solidFill>
                    </a:ln>
                    <a:effectLst/>
                  </c:spPr>
                </c:marker>
                <c:errBars>
                  <c:errDir val="x"/>
                  <c:errBarType val="both"/>
                  <c:errValType val="fixedVal"/>
                  <c:noEndCap val="1"/>
                  <c:val val="0"/>
                  <c:spPr>
                    <a:noFill/>
                    <a:ln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round/>
                    </a:ln>
                    <a:effectLst/>
                  </c:spPr>
                </c:errBars>
                <c:errBars>
                  <c:errDir val="y"/>
                  <c:errBarType val="both"/>
                  <c:errValType val="cust"/>
                  <c:noEndCap val="0"/>
                  <c:plus>
                    <c:numRef>
                      <c:extLst>
                        <c:ext uri="{02D57815-91ED-43cb-92C2-25804820EDAC}">
                          <c15:formulaRef>
                            <c15:sqref>Sheet1!$B$10:$F$10</c15:sqref>
                          </c15:formulaRef>
                        </c:ext>
                      </c:extLst>
                      <c:numCache>
                        <c:formatCode>General</c:formatCode>
                        <c:ptCount val="5"/>
                        <c:pt idx="0">
                          <c:v>0.1931624058304787</c:v>
                        </c:pt>
                        <c:pt idx="1">
                          <c:v>0.23042689525962087</c:v>
                        </c:pt>
                        <c:pt idx="2">
                          <c:v>0.26917456251804817</c:v>
                        </c:pt>
                        <c:pt idx="3">
                          <c:v>0.16652382531325527</c:v>
                        </c:pt>
                        <c:pt idx="4">
                          <c:v>0.10187146710490272</c:v>
                        </c:pt>
                      </c:numCache>
                    </c:numRef>
                  </c:plus>
                  <c:minus>
                    <c:numRef>
                      <c:extLst>
                        <c:ext uri="{02D57815-91ED-43cb-92C2-25804820EDAC}">
                          <c15:formulaRef>
                            <c15:sqref>Sheet1!$B$10:$F$10</c15:sqref>
                          </c15:formulaRef>
                        </c:ext>
                      </c:extLst>
                      <c:numCache>
                        <c:formatCode>General</c:formatCode>
                        <c:ptCount val="5"/>
                        <c:pt idx="0">
                          <c:v>0.1931624058304787</c:v>
                        </c:pt>
                        <c:pt idx="1">
                          <c:v>0.23042689525962087</c:v>
                        </c:pt>
                        <c:pt idx="2">
                          <c:v>0.26917456251804817</c:v>
                        </c:pt>
                        <c:pt idx="3">
                          <c:v>0.16652382531325527</c:v>
                        </c:pt>
                        <c:pt idx="4">
                          <c:v>0.10187146710490272</c:v>
                        </c:pt>
                      </c:numCache>
                    </c:numRef>
                  </c:minus>
                  <c:spPr>
                    <a:noFill/>
                    <a:ln w="9525" cap="flat" cmpd="sng" algn="ctr">
                      <a:solidFill>
                        <a:schemeClr val="accent1"/>
                      </a:solidFill>
                      <a:round/>
                    </a:ln>
                    <a:effectLst/>
                  </c:spPr>
                </c:errBars>
                <c:xVal>
                  <c:numRef>
                    <c:extLst>
                      <c:ext uri="{02D57815-91ED-43cb-92C2-25804820EDAC}">
                        <c15:formulaRef>
                          <c15:sqref>Sheet1!$B$2:$F$2</c15:sqref>
                        </c15:formulaRef>
                      </c:ext>
                    </c:extLst>
                    <c:numCache>
                      <c:formatCode>General</c:formatCode>
                      <c:ptCount val="5"/>
                      <c:pt idx="0">
                        <c:v>0.40522000000000002</c:v>
                      </c:pt>
                      <c:pt idx="1">
                        <c:v>2.6280700000000001</c:v>
                      </c:pt>
                      <c:pt idx="2">
                        <c:v>7.4148699999999996</c:v>
                      </c:pt>
                      <c:pt idx="3">
                        <c:v>5.9297399999999998</c:v>
                      </c:pt>
                      <c:pt idx="4">
                        <c:v>5.8319999999999999</c:v>
                      </c:pt>
                    </c:numCache>
                  </c:numRef>
                </c:xVal>
                <c:yVal>
                  <c:numRef>
                    <c:extLst>
                      <c:ext uri="{02D57815-91ED-43cb-92C2-25804820EDAC}">
                        <c15:formulaRef>
                          <c15:sqref>Sheet1!$B$9:$F$9</c15:sqref>
                        </c15:formulaRef>
                      </c:ext>
                    </c:extLst>
                    <c:numCache>
                      <c:formatCode>General</c:formatCode>
                      <c:ptCount val="5"/>
                      <c:pt idx="0">
                        <c:v>3.519342670005444</c:v>
                      </c:pt>
                      <c:pt idx="1">
                        <c:v>4.7858846210156871</c:v>
                      </c:pt>
                      <c:pt idx="2">
                        <c:v>3.4703483019484196</c:v>
                      </c:pt>
                      <c:pt idx="3">
                        <c:v>3.4113345766474295</c:v>
                      </c:pt>
                      <c:pt idx="4">
                        <c:v>3.3558068037939202</c:v>
                      </c:pt>
                    </c:numCache>
                  </c:numRef>
                </c:yVal>
                <c:smooth val="0"/>
                <c:extLst>
                  <c:ext xmlns:c16="http://schemas.microsoft.com/office/drawing/2014/chart" uri="{C3380CC4-5D6E-409C-BE32-E72D297353CC}">
                    <c16:uniqueId val="{00000001-79EC-4ED7-8EE8-E99E6901E5E0}"/>
                  </c:ext>
                </c:extLst>
              </c15:ser>
            </c15:filteredScatterSeries>
            <c15:filteredScatterSeries>
              <c15:ser>
                <c:idx val="1"/>
                <c:order val="1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Sheet1!$A$12</c15:sqref>
                        </c15:formulaRef>
                      </c:ext>
                    </c:extLst>
                    <c:strCache>
                      <c:ptCount val="1"/>
                      <c:pt idx="0">
                        <c:v>40</c:v>
                      </c:pt>
                    </c:strCache>
                  </c:strRef>
                </c:tx>
                <c:spPr>
                  <a:ln w="25400" cap="rnd">
                    <a:noFill/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2"/>
                    </a:solidFill>
                    <a:ln w="9525">
                      <a:solidFill>
                        <a:schemeClr val="accent2"/>
                      </a:solidFill>
                    </a:ln>
                    <a:effectLst/>
                  </c:spPr>
                </c:marker>
                <c:errBars>
                  <c:errDir val="x"/>
                  <c:errBarType val="both"/>
                  <c:errValType val="fixedVal"/>
                  <c:noEndCap val="1"/>
                  <c:val val="0"/>
                  <c:spPr>
                    <a:noFill/>
                    <a:ln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round/>
                    </a:ln>
                    <a:effectLst/>
                  </c:spPr>
                </c:errBars>
                <c:errBars>
                  <c:errDir val="y"/>
                  <c:errBarType val="both"/>
                  <c:errValType val="cust"/>
                  <c:noEndCap val="0"/>
                  <c:plus>
                    <c:numRef>
                      <c:extLst xmlns:c15="http://schemas.microsoft.com/office/drawing/2012/chart">
                        <c:ext xmlns:c15="http://schemas.microsoft.com/office/drawing/2012/chart" uri="{02D57815-91ED-43cb-92C2-25804820EDAC}">
                          <c15:formulaRef>
                            <c15:sqref>Sheet1!$B$18:$F$18</c15:sqref>
                          </c15:formulaRef>
                        </c:ext>
                      </c:extLst>
                      <c:numCache>
                        <c:formatCode>General</c:formatCode>
                        <c:ptCount val="5"/>
                        <c:pt idx="0">
                          <c:v>0.13768645448164407</c:v>
                        </c:pt>
                        <c:pt idx="1">
                          <c:v>0.34014433221086365</c:v>
                        </c:pt>
                        <c:pt idx="2">
                          <c:v>0.20840072475511701</c:v>
                        </c:pt>
                        <c:pt idx="3">
                          <c:v>0.16000806091654024</c:v>
                        </c:pt>
                        <c:pt idx="4">
                          <c:v>0.4161855355915498</c:v>
                        </c:pt>
                      </c:numCache>
                    </c:numRef>
                  </c:plus>
                  <c:minus>
                    <c:numRef>
                      <c:extLst xmlns:c15="http://schemas.microsoft.com/office/drawing/2012/chart">
                        <c:ext xmlns:c15="http://schemas.microsoft.com/office/drawing/2012/chart" uri="{02D57815-91ED-43cb-92C2-25804820EDAC}">
                          <c15:formulaRef>
                            <c15:sqref>Sheet1!$B$26:$F$26</c15:sqref>
                          </c15:formulaRef>
                        </c:ext>
                      </c:extLst>
                      <c:numCache>
                        <c:formatCode>General</c:formatCode>
                        <c:ptCount val="5"/>
                        <c:pt idx="0">
                          <c:v>8.2623816448469153E-2</c:v>
                        </c:pt>
                        <c:pt idx="1">
                          <c:v>0.79825825259513183</c:v>
                        </c:pt>
                        <c:pt idx="2">
                          <c:v>0.1499911849140656</c:v>
                        </c:pt>
                        <c:pt idx="3">
                          <c:v>0.1577197880191025</c:v>
                        </c:pt>
                        <c:pt idx="4">
                          <c:v>0.25983848407160004</c:v>
                        </c:pt>
                      </c:numCache>
                    </c:numRef>
                  </c:minus>
                  <c:spPr>
                    <a:noFill/>
                    <a:ln w="9525" cap="flat" cmpd="sng" algn="ctr">
                      <a:solidFill>
                        <a:schemeClr val="accent2"/>
                      </a:solidFill>
                      <a:round/>
                    </a:ln>
                    <a:effectLst/>
                  </c:spPr>
                </c:errBars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Sheet1!$B$2:$F$2</c15:sqref>
                        </c15:formulaRef>
                      </c:ext>
                    </c:extLst>
                    <c:numCache>
                      <c:formatCode>General</c:formatCode>
                      <c:ptCount val="5"/>
                      <c:pt idx="0">
                        <c:v>0.40522000000000002</c:v>
                      </c:pt>
                      <c:pt idx="1">
                        <c:v>2.6280700000000001</c:v>
                      </c:pt>
                      <c:pt idx="2">
                        <c:v>7.4148699999999996</c:v>
                      </c:pt>
                      <c:pt idx="3">
                        <c:v>5.9297399999999998</c:v>
                      </c:pt>
                      <c:pt idx="4">
                        <c:v>5.8319999999999999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Sheet1!$B$17:$F$17</c15:sqref>
                        </c15:formulaRef>
                      </c:ext>
                    </c:extLst>
                    <c:numCache>
                      <c:formatCode>General</c:formatCode>
                      <c:ptCount val="5"/>
                      <c:pt idx="0">
                        <c:v>3.4561371154161487</c:v>
                      </c:pt>
                      <c:pt idx="1">
                        <c:v>6.1694155982483379</c:v>
                      </c:pt>
                      <c:pt idx="2">
                        <c:v>4.4715498840219805</c:v>
                      </c:pt>
                      <c:pt idx="3">
                        <c:v>4.1082494220850041</c:v>
                      </c:pt>
                      <c:pt idx="4">
                        <c:v>4.2947577256335112</c:v>
                      </c:pt>
                    </c:numCache>
                  </c:numRef>
                </c:y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2-79EC-4ED7-8EE8-E99E6901E5E0}"/>
                  </c:ext>
                </c:extLst>
              </c15:ser>
            </c15:filteredScatterSeries>
            <c15:filteredScatterSeries>
              <c15:ser>
                <c:idx val="2"/>
                <c:order val="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Sheet1!$A$20</c15:sqref>
                        </c15:formulaRef>
                      </c:ext>
                    </c:extLst>
                    <c:strCache>
                      <c:ptCount val="1"/>
                      <c:pt idx="0">
                        <c:v>60</c:v>
                      </c:pt>
                    </c:strCache>
                  </c:strRef>
                </c:tx>
                <c:spPr>
                  <a:ln w="25400" cap="rnd">
                    <a:noFill/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3"/>
                    </a:solidFill>
                    <a:ln w="9525">
                      <a:solidFill>
                        <a:schemeClr val="accent3"/>
                      </a:solidFill>
                    </a:ln>
                    <a:effectLst/>
                  </c:spPr>
                </c:marker>
                <c:errBars>
                  <c:errDir val="x"/>
                  <c:errBarType val="both"/>
                  <c:errValType val="fixedVal"/>
                  <c:noEndCap val="1"/>
                  <c:val val="0"/>
                  <c:spPr>
                    <a:noFill/>
                    <a:ln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round/>
                    </a:ln>
                    <a:effectLst/>
                  </c:spPr>
                </c:errBars>
                <c:errBars>
                  <c:errDir val="y"/>
                  <c:errBarType val="both"/>
                  <c:errValType val="cust"/>
                  <c:noEndCap val="0"/>
                  <c:plus>
                    <c:numRef>
                      <c:extLst xmlns:c15="http://schemas.microsoft.com/office/drawing/2012/chart">
                        <c:ext xmlns:c15="http://schemas.microsoft.com/office/drawing/2012/chart" uri="{02D57815-91ED-43cb-92C2-25804820EDAC}">
                          <c15:formulaRef>
                            <c15:sqref>Sheet1!$B$26:$F$26</c15:sqref>
                          </c15:formulaRef>
                        </c:ext>
                      </c:extLst>
                      <c:numCache>
                        <c:formatCode>General</c:formatCode>
                        <c:ptCount val="5"/>
                        <c:pt idx="0">
                          <c:v>8.2623816448469153E-2</c:v>
                        </c:pt>
                        <c:pt idx="1">
                          <c:v>0.79825825259513183</c:v>
                        </c:pt>
                        <c:pt idx="2">
                          <c:v>0.1499911849140656</c:v>
                        </c:pt>
                        <c:pt idx="3">
                          <c:v>0.1577197880191025</c:v>
                        </c:pt>
                        <c:pt idx="4">
                          <c:v>0.25983848407160004</c:v>
                        </c:pt>
                      </c:numCache>
                    </c:numRef>
                  </c:plus>
                  <c:minus>
                    <c:numRef>
                      <c:extLst xmlns:c15="http://schemas.microsoft.com/office/drawing/2012/chart">
                        <c:ext xmlns:c15="http://schemas.microsoft.com/office/drawing/2012/chart" uri="{02D57815-91ED-43cb-92C2-25804820EDAC}">
                          <c15:formulaRef>
                            <c15:sqref>Sheet1!$B$26:$F$26</c15:sqref>
                          </c15:formulaRef>
                        </c:ext>
                      </c:extLst>
                      <c:numCache>
                        <c:formatCode>General</c:formatCode>
                        <c:ptCount val="5"/>
                        <c:pt idx="0">
                          <c:v>8.2623816448469153E-2</c:v>
                        </c:pt>
                        <c:pt idx="1">
                          <c:v>0.79825825259513183</c:v>
                        </c:pt>
                        <c:pt idx="2">
                          <c:v>0.1499911849140656</c:v>
                        </c:pt>
                        <c:pt idx="3">
                          <c:v>0.1577197880191025</c:v>
                        </c:pt>
                        <c:pt idx="4">
                          <c:v>0.25983848407160004</c:v>
                        </c:pt>
                      </c:numCache>
                    </c:numRef>
                  </c:minus>
                  <c:spPr>
                    <a:noFill/>
                    <a:ln w="9525" cap="flat" cmpd="sng" algn="ctr">
                      <a:solidFill>
                        <a:schemeClr val="accent3"/>
                      </a:solidFill>
                      <a:round/>
                    </a:ln>
                    <a:effectLst/>
                  </c:spPr>
                </c:errBars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Sheet1!$B$2:$F$2</c15:sqref>
                        </c15:formulaRef>
                      </c:ext>
                    </c:extLst>
                    <c:numCache>
                      <c:formatCode>General</c:formatCode>
                      <c:ptCount val="5"/>
                      <c:pt idx="0">
                        <c:v>0.40522000000000002</c:v>
                      </c:pt>
                      <c:pt idx="1">
                        <c:v>2.6280700000000001</c:v>
                      </c:pt>
                      <c:pt idx="2">
                        <c:v>7.4148699999999996</c:v>
                      </c:pt>
                      <c:pt idx="3">
                        <c:v>5.9297399999999998</c:v>
                      </c:pt>
                      <c:pt idx="4">
                        <c:v>5.8319999999999999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Sheet1!$B$25:$F$25</c15:sqref>
                        </c15:formulaRef>
                      </c:ext>
                    </c:extLst>
                    <c:numCache>
                      <c:formatCode>General</c:formatCode>
                      <c:ptCount val="5"/>
                      <c:pt idx="0">
                        <c:v>3.1587459170856826</c:v>
                      </c:pt>
                      <c:pt idx="1">
                        <c:v>8.5735129103711678</c:v>
                      </c:pt>
                      <c:pt idx="2">
                        <c:v>6.3935541737328077</c:v>
                      </c:pt>
                      <c:pt idx="3">
                        <c:v>5.129466132773512</c:v>
                      </c:pt>
                      <c:pt idx="4">
                        <c:v>5.0642681531010227</c:v>
                      </c:pt>
                    </c:numCache>
                  </c:numRef>
                </c:y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3-79EC-4ED7-8EE8-E99E6901E5E0}"/>
                  </c:ext>
                </c:extLst>
              </c15:ser>
            </c15:filteredScatterSeries>
            <c15:filteredScatterSeries>
              <c15:ser>
                <c:idx val="4"/>
                <c:order val="4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Sheet1!$A$36</c15:sqref>
                        </c15:formulaRef>
                      </c:ext>
                    </c:extLst>
                    <c:strCache>
                      <c:ptCount val="1"/>
                      <c:pt idx="0">
                        <c:v>100</c:v>
                      </c:pt>
                    </c:strCache>
                  </c:strRef>
                </c:tx>
                <c:spPr>
                  <a:ln w="25400" cap="rnd">
                    <a:noFill/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5"/>
                    </a:solidFill>
                    <a:ln w="9525">
                      <a:solidFill>
                        <a:schemeClr val="accent5"/>
                      </a:solidFill>
                    </a:ln>
                    <a:effectLst/>
                  </c:spPr>
                </c:marker>
                <c:errBars>
                  <c:errDir val="y"/>
                  <c:errBarType val="both"/>
                  <c:errValType val="stdErr"/>
                  <c:noEndCap val="0"/>
                  <c:spPr>
                    <a:noFill/>
                    <a:ln w="9525" cap="flat" cmpd="sng" algn="ctr">
                      <a:solidFill>
                        <a:schemeClr val="accent5"/>
                      </a:solidFill>
                      <a:round/>
                    </a:ln>
                    <a:effectLst/>
                  </c:spPr>
                </c:errBars>
                <c:errBars>
                  <c:errDir val="x"/>
                  <c:errBarType val="both"/>
                  <c:errValType val="fixedVal"/>
                  <c:noEndCap val="1"/>
                  <c:val val="0"/>
                  <c:spPr>
                    <a:noFill/>
                    <a:ln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round/>
                    </a:ln>
                    <a:effectLst/>
                  </c:spPr>
                </c:errBars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Sheet1!$B$2:$F$2</c15:sqref>
                        </c15:formulaRef>
                      </c:ext>
                    </c:extLst>
                    <c:numCache>
                      <c:formatCode>General</c:formatCode>
                      <c:ptCount val="5"/>
                      <c:pt idx="0">
                        <c:v>0.40522000000000002</c:v>
                      </c:pt>
                      <c:pt idx="1">
                        <c:v>2.6280700000000001</c:v>
                      </c:pt>
                      <c:pt idx="2">
                        <c:v>7.4148699999999996</c:v>
                      </c:pt>
                      <c:pt idx="3">
                        <c:v>5.9297399999999998</c:v>
                      </c:pt>
                      <c:pt idx="4">
                        <c:v>5.8319999999999999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Sheet1!$B$41:$F$41</c15:sqref>
                        </c15:formulaRef>
                      </c:ext>
                    </c:extLst>
                    <c:numCache>
                      <c:formatCode>General</c:formatCode>
                      <c:ptCount val="5"/>
                      <c:pt idx="0">
                        <c:v>3.1849207519015899</c:v>
                      </c:pt>
                      <c:pt idx="1">
                        <c:v>9.9305083383803687</c:v>
                      </c:pt>
                      <c:pt idx="2">
                        <c:v>7.6194294066393295</c:v>
                      </c:pt>
                      <c:pt idx="3">
                        <c:v>6.6872428023793873</c:v>
                      </c:pt>
                      <c:pt idx="4">
                        <c:v>5.0511098478489336</c:v>
                      </c:pt>
                    </c:numCache>
                  </c:numRef>
                </c:y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4-79EC-4ED7-8EE8-E99E6901E5E0}"/>
                  </c:ext>
                </c:extLst>
              </c15:ser>
            </c15:filteredScatterSeries>
          </c:ext>
        </c:extLst>
      </c:scatterChart>
      <c:valAx>
        <c:axId val="553491567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nl-NL" sz="1200" dirty="0" err="1"/>
                  <a:t>Weight</a:t>
                </a:r>
                <a:r>
                  <a:rPr lang="nl-NL" sz="1200" dirty="0"/>
                  <a:t> of </a:t>
                </a:r>
                <a:r>
                  <a:rPr lang="nl-NL" sz="1200" dirty="0" err="1"/>
                  <a:t>larvae</a:t>
                </a:r>
                <a:r>
                  <a:rPr lang="nl-NL" sz="1200" dirty="0"/>
                  <a:t> (length</a:t>
                </a:r>
                <a:r>
                  <a:rPr lang="nl-NL" sz="1200" baseline="30000" dirty="0"/>
                  <a:t>3</a:t>
                </a:r>
                <a:r>
                  <a:rPr lang="nl-NL" sz="1200" dirty="0"/>
                  <a:t> mm)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LID4096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LID4096"/>
          </a:p>
        </c:txPr>
        <c:crossAx val="553485743"/>
        <c:crosses val="autoZero"/>
        <c:crossBetween val="midCat"/>
      </c:valAx>
      <c:valAx>
        <c:axId val="55348574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nl-NL" sz="1200"/>
                  <a:t>Average distance to bottom of grid (mm)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LID4096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LID4096"/>
          </a:p>
        </c:txPr>
        <c:crossAx val="553491567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rgbClr val="FFFFFF"/>
    </a:solidFill>
    <a:ln w="12700" cap="flat" cmpd="sng" algn="ctr">
      <a:solidFill>
        <a:srgbClr val="1CADE4"/>
      </a:solidFill>
      <a:prstDash val="solid"/>
      <a:miter lim="800000"/>
    </a:ln>
    <a:effectLst/>
  </c:spPr>
  <c:txPr>
    <a:bodyPr/>
    <a:lstStyle/>
    <a:p>
      <a:pPr>
        <a:defRPr>
          <a:solidFill>
            <a:schemeClr val="tx1"/>
          </a:solidFill>
          <a:latin typeface="+mn-lt"/>
          <a:ea typeface="+mn-ea"/>
          <a:cs typeface="+mn-cs"/>
        </a:defRPr>
      </a:pPr>
      <a:endParaRPr lang="LID4096"/>
    </a:p>
  </c:txPr>
  <c:externalData r:id="rId4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pPr>
            <a:r>
              <a:rPr lang="nl-NL" dirty="0"/>
              <a:t>Clustering of </a:t>
            </a:r>
            <a:r>
              <a:rPr lang="nl-NL" dirty="0" err="1"/>
              <a:t>larvae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equal</a:t>
            </a:r>
            <a:r>
              <a:rPr lang="nl-NL" dirty="0"/>
              <a:t> care </a:t>
            </a:r>
            <a:r>
              <a:rPr lang="nl-NL" dirty="0" err="1"/>
              <a:t>domains</a:t>
            </a:r>
            <a:endParaRPr lang="nl-NL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rgbClr val="000000"/>
              </a:solidFill>
              <a:latin typeface="+mn-lt"/>
              <a:ea typeface="+mn-ea"/>
              <a:cs typeface="+mn-cs"/>
            </a:defRPr>
          </a:pPr>
          <a:endParaRPr lang="LID4096"/>
        </a:p>
      </c:txPr>
    </c:title>
    <c:autoTitleDeleted val="0"/>
    <c:plotArea>
      <c:layout/>
      <c:scatterChart>
        <c:scatterStyle val="lineMarker"/>
        <c:varyColors val="0"/>
        <c:ser>
          <c:idx val="3"/>
          <c:order val="3"/>
          <c:tx>
            <c:strRef>
              <c:f>Sheet1!$A$28</c:f>
              <c:strCache>
                <c:ptCount val="1"/>
                <c:pt idx="0">
                  <c:v>80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errBars>
            <c:errDir val="x"/>
            <c:errBarType val="both"/>
            <c:errValType val="fixedVal"/>
            <c:noEndCap val="1"/>
            <c:val val="0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errBars>
            <c:errDir val="y"/>
            <c:errBarType val="both"/>
            <c:errValType val="cust"/>
            <c:noEndCap val="0"/>
            <c:plus>
              <c:numRef>
                <c:f>Sheet1!$B$34:$F$34</c:f>
                <c:numCache>
                  <c:formatCode>General</c:formatCode>
                  <c:ptCount val="5"/>
                  <c:pt idx="0">
                    <c:v>0.35745556796207162</c:v>
                  </c:pt>
                  <c:pt idx="1">
                    <c:v>0.38242466223481331</c:v>
                  </c:pt>
                  <c:pt idx="2">
                    <c:v>0.22026879953225292</c:v>
                  </c:pt>
                  <c:pt idx="3">
                    <c:v>0.11004501059379394</c:v>
                  </c:pt>
                  <c:pt idx="4">
                    <c:v>0.40963815422965449</c:v>
                  </c:pt>
                </c:numCache>
              </c:numRef>
            </c:plus>
            <c:minus>
              <c:numRef>
                <c:f>Sheet1!$B$34:$F$34</c:f>
                <c:numCache>
                  <c:formatCode>General</c:formatCode>
                  <c:ptCount val="5"/>
                  <c:pt idx="0">
                    <c:v>0.35745556796207162</c:v>
                  </c:pt>
                  <c:pt idx="1">
                    <c:v>0.38242466223481331</c:v>
                  </c:pt>
                  <c:pt idx="2">
                    <c:v>0.22026879953225292</c:v>
                  </c:pt>
                  <c:pt idx="3">
                    <c:v>0.11004501059379394</c:v>
                  </c:pt>
                  <c:pt idx="4">
                    <c:v>0.40963815422965449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accent4"/>
                </a:solidFill>
                <a:round/>
              </a:ln>
              <a:effectLst/>
            </c:spPr>
          </c:errBars>
          <c:xVal>
            <c:numRef>
              <c:f>Sheet1!$B$2:$F$2</c:f>
              <c:numCache>
                <c:formatCode>General</c:formatCode>
                <c:ptCount val="5"/>
                <c:pt idx="0">
                  <c:v>0.40522000000000002</c:v>
                </c:pt>
                <c:pt idx="1">
                  <c:v>2.6280700000000001</c:v>
                </c:pt>
                <c:pt idx="2">
                  <c:v>7.4148699999999996</c:v>
                </c:pt>
                <c:pt idx="3">
                  <c:v>5.9297399999999998</c:v>
                </c:pt>
                <c:pt idx="4">
                  <c:v>5.8319999999999999</c:v>
                </c:pt>
              </c:numCache>
            </c:numRef>
          </c:xVal>
          <c:yVal>
            <c:numRef>
              <c:f>Sheet1!$B$33:$F$33</c:f>
              <c:numCache>
                <c:formatCode>General</c:formatCode>
                <c:ptCount val="5"/>
                <c:pt idx="0">
                  <c:v>9.6695934251685447</c:v>
                </c:pt>
                <c:pt idx="1">
                  <c:v>7.0572309462974347</c:v>
                </c:pt>
                <c:pt idx="2">
                  <c:v>4.4376348616702783</c:v>
                </c:pt>
                <c:pt idx="3">
                  <c:v>6.0943336397880525</c:v>
                </c:pt>
                <c:pt idx="4">
                  <c:v>5.4656516956310695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94F2-4AC7-9FB3-86B1A15EEEA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53491567"/>
        <c:axId val="553485743"/>
        <c:extLst>
          <c:ext xmlns:c15="http://schemas.microsoft.com/office/drawing/2012/chart" uri="{02D57815-91ED-43cb-92C2-25804820EDAC}">
            <c15:filteredScatter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Sheet1!$A$4</c15:sqref>
                        </c15:formulaRef>
                      </c:ext>
                    </c:extLst>
                    <c:strCache>
                      <c:ptCount val="1"/>
                      <c:pt idx="0">
                        <c:v>20</c:v>
                      </c:pt>
                    </c:strCache>
                  </c:strRef>
                </c:tx>
                <c:spPr>
                  <a:ln w="25400" cap="rnd">
                    <a:noFill/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1"/>
                    </a:solidFill>
                    <a:ln w="9525">
                      <a:solidFill>
                        <a:schemeClr val="accent1"/>
                      </a:solidFill>
                    </a:ln>
                    <a:effectLst/>
                  </c:spPr>
                </c:marker>
                <c:errBars>
                  <c:errDir val="x"/>
                  <c:errBarType val="both"/>
                  <c:errValType val="fixedVal"/>
                  <c:noEndCap val="1"/>
                  <c:val val="0"/>
                  <c:spPr>
                    <a:noFill/>
                    <a:ln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round/>
                    </a:ln>
                    <a:effectLst/>
                  </c:spPr>
                </c:errBars>
                <c:errBars>
                  <c:errDir val="y"/>
                  <c:errBarType val="both"/>
                  <c:errValType val="cust"/>
                  <c:noEndCap val="0"/>
                  <c:plus>
                    <c:numRef>
                      <c:extLst>
                        <c:ext uri="{02D57815-91ED-43cb-92C2-25804820EDAC}">
                          <c15:formulaRef>
                            <c15:sqref>Sheet1!$B$10:$F$10</c15:sqref>
                          </c15:formulaRef>
                        </c:ext>
                      </c:extLst>
                      <c:numCache>
                        <c:formatCode>General</c:formatCode>
                        <c:ptCount val="5"/>
                        <c:pt idx="0">
                          <c:v>0.11038824370793462</c:v>
                        </c:pt>
                        <c:pt idx="1">
                          <c:v>0.27793859308013419</c:v>
                        </c:pt>
                        <c:pt idx="2">
                          <c:v>5.4983333110486102E-2</c:v>
                        </c:pt>
                        <c:pt idx="3">
                          <c:v>0.11857139215263122</c:v>
                        </c:pt>
                        <c:pt idx="4">
                          <c:v>0.30044184181288225</c:v>
                        </c:pt>
                      </c:numCache>
                    </c:numRef>
                  </c:plus>
                  <c:minus>
                    <c:numRef>
                      <c:extLst>
                        <c:ext uri="{02D57815-91ED-43cb-92C2-25804820EDAC}">
                          <c15:formulaRef>
                            <c15:sqref>Sheet1!$B$10:$F$10</c15:sqref>
                          </c15:formulaRef>
                        </c:ext>
                      </c:extLst>
                      <c:numCache>
                        <c:formatCode>General</c:formatCode>
                        <c:ptCount val="5"/>
                        <c:pt idx="0">
                          <c:v>0.11038824370793462</c:v>
                        </c:pt>
                        <c:pt idx="1">
                          <c:v>0.27793859308013419</c:v>
                        </c:pt>
                        <c:pt idx="2">
                          <c:v>5.4983333110486102E-2</c:v>
                        </c:pt>
                        <c:pt idx="3">
                          <c:v>0.11857139215263122</c:v>
                        </c:pt>
                        <c:pt idx="4">
                          <c:v>0.30044184181288225</c:v>
                        </c:pt>
                      </c:numCache>
                    </c:numRef>
                  </c:minus>
                  <c:spPr>
                    <a:noFill/>
                    <a:ln w="9525" cap="flat" cmpd="sng" algn="ctr">
                      <a:solidFill>
                        <a:schemeClr val="accent1"/>
                      </a:solidFill>
                      <a:round/>
                    </a:ln>
                    <a:effectLst/>
                  </c:spPr>
                </c:errBars>
                <c:xVal>
                  <c:numRef>
                    <c:extLst>
                      <c:ext uri="{02D57815-91ED-43cb-92C2-25804820EDAC}">
                        <c15:formulaRef>
                          <c15:sqref>Sheet1!$B$2:$F$2</c15:sqref>
                        </c15:formulaRef>
                      </c:ext>
                    </c:extLst>
                    <c:numCache>
                      <c:formatCode>General</c:formatCode>
                      <c:ptCount val="5"/>
                      <c:pt idx="0">
                        <c:v>0.40522000000000002</c:v>
                      </c:pt>
                      <c:pt idx="1">
                        <c:v>2.6280700000000001</c:v>
                      </c:pt>
                      <c:pt idx="2">
                        <c:v>7.4148699999999996</c:v>
                      </c:pt>
                      <c:pt idx="3">
                        <c:v>5.9297399999999998</c:v>
                      </c:pt>
                      <c:pt idx="4">
                        <c:v>5.8319999999999999</c:v>
                      </c:pt>
                    </c:numCache>
                  </c:numRef>
                </c:xVal>
                <c:yVal>
                  <c:numRef>
                    <c:extLst>
                      <c:ext uri="{02D57815-91ED-43cb-92C2-25804820EDAC}">
                        <c15:formulaRef>
                          <c15:sqref>Sheet1!$B$9:$F$9</c15:sqref>
                        </c15:formulaRef>
                      </c:ext>
                    </c:extLst>
                    <c:numCache>
                      <c:formatCode>General</c:formatCode>
                      <c:ptCount val="5"/>
                      <c:pt idx="0">
                        <c:v>6.6232620943668081</c:v>
                      </c:pt>
                      <c:pt idx="1">
                        <c:v>4.0107416194032748</c:v>
                      </c:pt>
                      <c:pt idx="2">
                        <c:v>2.5494210279712881</c:v>
                      </c:pt>
                      <c:pt idx="3">
                        <c:v>3.1175336501715321</c:v>
                      </c:pt>
                      <c:pt idx="4">
                        <c:v>3.3071396591462503</c:v>
                      </c:pt>
                    </c:numCache>
                  </c:numRef>
                </c:yVal>
                <c:smooth val="0"/>
                <c:extLst>
                  <c:ext xmlns:c16="http://schemas.microsoft.com/office/drawing/2014/chart" uri="{C3380CC4-5D6E-409C-BE32-E72D297353CC}">
                    <c16:uniqueId val="{00000001-94F2-4AC7-9FB3-86B1A15EEEAD}"/>
                  </c:ext>
                </c:extLst>
              </c15:ser>
            </c15:filteredScatterSeries>
            <c15:filteredScatterSeries>
              <c15:ser>
                <c:idx val="1"/>
                <c:order val="1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Sheet1!$A$12</c15:sqref>
                        </c15:formulaRef>
                      </c:ext>
                    </c:extLst>
                    <c:strCache>
                      <c:ptCount val="1"/>
                      <c:pt idx="0">
                        <c:v>40</c:v>
                      </c:pt>
                    </c:strCache>
                  </c:strRef>
                </c:tx>
                <c:spPr>
                  <a:ln w="25400" cap="rnd">
                    <a:noFill/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2"/>
                    </a:solidFill>
                    <a:ln w="9525">
                      <a:solidFill>
                        <a:schemeClr val="accent2"/>
                      </a:solidFill>
                    </a:ln>
                    <a:effectLst/>
                  </c:spPr>
                </c:marker>
                <c:errBars>
                  <c:errDir val="x"/>
                  <c:errBarType val="both"/>
                  <c:errValType val="fixedVal"/>
                  <c:noEndCap val="1"/>
                  <c:val val="0"/>
                  <c:spPr>
                    <a:noFill/>
                    <a:ln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round/>
                    </a:ln>
                    <a:effectLst/>
                  </c:spPr>
                </c:errBars>
                <c:errBars>
                  <c:errDir val="y"/>
                  <c:errBarType val="both"/>
                  <c:errValType val="cust"/>
                  <c:noEndCap val="0"/>
                  <c:plus>
                    <c:numRef>
                      <c:extLst xmlns:c15="http://schemas.microsoft.com/office/drawing/2012/chart">
                        <c:ext xmlns:c15="http://schemas.microsoft.com/office/drawing/2012/chart" uri="{02D57815-91ED-43cb-92C2-25804820EDAC}">
                          <c15:formulaRef>
                            <c15:sqref>Sheet1!$B$18:$F$18</c15:sqref>
                          </c15:formulaRef>
                        </c:ext>
                      </c:extLst>
                      <c:numCache>
                        <c:formatCode>General</c:formatCode>
                        <c:ptCount val="5"/>
                        <c:pt idx="0">
                          <c:v>0.26188961617716966</c:v>
                        </c:pt>
                        <c:pt idx="1">
                          <c:v>0.30334017784188461</c:v>
                        </c:pt>
                        <c:pt idx="2">
                          <c:v>0.13096429717074251</c:v>
                        </c:pt>
                        <c:pt idx="3">
                          <c:v>0.25321751223228195</c:v>
                        </c:pt>
                        <c:pt idx="4">
                          <c:v>0.30167714457806355</c:v>
                        </c:pt>
                      </c:numCache>
                    </c:numRef>
                  </c:plus>
                  <c:minus>
                    <c:numRef>
                      <c:extLst xmlns:c15="http://schemas.microsoft.com/office/drawing/2012/chart">
                        <c:ext xmlns:c15="http://schemas.microsoft.com/office/drawing/2012/chart" uri="{02D57815-91ED-43cb-92C2-25804820EDAC}">
                          <c15:formulaRef>
                            <c15:sqref>Sheet1!$B$26:$F$26</c15:sqref>
                          </c15:formulaRef>
                        </c:ext>
                      </c:extLst>
                      <c:numCache>
                        <c:formatCode>General</c:formatCode>
                        <c:ptCount val="5"/>
                        <c:pt idx="0">
                          <c:v>0.29986115795535812</c:v>
                        </c:pt>
                        <c:pt idx="1">
                          <c:v>0.37135455653552524</c:v>
                        </c:pt>
                        <c:pt idx="2">
                          <c:v>0.26221706283362672</c:v>
                        </c:pt>
                        <c:pt idx="3">
                          <c:v>0.2014773268516275</c:v>
                        </c:pt>
                        <c:pt idx="4">
                          <c:v>0.16284174479006372</c:v>
                        </c:pt>
                      </c:numCache>
                    </c:numRef>
                  </c:minus>
                  <c:spPr>
                    <a:noFill/>
                    <a:ln w="9525" cap="flat" cmpd="sng" algn="ctr">
                      <a:solidFill>
                        <a:schemeClr val="accent2"/>
                      </a:solidFill>
                      <a:round/>
                    </a:ln>
                    <a:effectLst/>
                  </c:spPr>
                </c:errBars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Sheet1!$B$2:$F$2</c15:sqref>
                        </c15:formulaRef>
                      </c:ext>
                    </c:extLst>
                    <c:numCache>
                      <c:formatCode>General</c:formatCode>
                      <c:ptCount val="5"/>
                      <c:pt idx="0">
                        <c:v>0.40522000000000002</c:v>
                      </c:pt>
                      <c:pt idx="1">
                        <c:v>2.6280700000000001</c:v>
                      </c:pt>
                      <c:pt idx="2">
                        <c:v>7.4148699999999996</c:v>
                      </c:pt>
                      <c:pt idx="3">
                        <c:v>5.9297399999999998</c:v>
                      </c:pt>
                      <c:pt idx="4">
                        <c:v>5.8319999999999999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Sheet1!$B$17:$F$17</c15:sqref>
                        </c15:formulaRef>
                      </c:ext>
                    </c:extLst>
                    <c:numCache>
                      <c:formatCode>General</c:formatCode>
                      <c:ptCount val="5"/>
                      <c:pt idx="0">
                        <c:v>9.0890999330796323</c:v>
                      </c:pt>
                      <c:pt idx="1">
                        <c:v>4.9051566135757181</c:v>
                      </c:pt>
                      <c:pt idx="2">
                        <c:v>3.3858474888781744</c:v>
                      </c:pt>
                      <c:pt idx="3">
                        <c:v>3.9402714128763643</c:v>
                      </c:pt>
                      <c:pt idx="4">
                        <c:v>3.9620921378028937</c:v>
                      </c:pt>
                    </c:numCache>
                  </c:numRef>
                </c:y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2-94F2-4AC7-9FB3-86B1A15EEEAD}"/>
                  </c:ext>
                </c:extLst>
              </c15:ser>
            </c15:filteredScatterSeries>
            <c15:filteredScatterSeries>
              <c15:ser>
                <c:idx val="2"/>
                <c:order val="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Sheet1!$A$20</c15:sqref>
                        </c15:formulaRef>
                      </c:ext>
                    </c:extLst>
                    <c:strCache>
                      <c:ptCount val="1"/>
                      <c:pt idx="0">
                        <c:v>60</c:v>
                      </c:pt>
                    </c:strCache>
                  </c:strRef>
                </c:tx>
                <c:spPr>
                  <a:ln w="25400" cap="rnd">
                    <a:noFill/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3"/>
                    </a:solidFill>
                    <a:ln w="9525">
                      <a:solidFill>
                        <a:schemeClr val="accent3"/>
                      </a:solidFill>
                    </a:ln>
                    <a:effectLst/>
                  </c:spPr>
                </c:marker>
                <c:errBars>
                  <c:errDir val="x"/>
                  <c:errBarType val="both"/>
                  <c:errValType val="fixedVal"/>
                  <c:noEndCap val="1"/>
                  <c:val val="0"/>
                  <c:spPr>
                    <a:noFill/>
                    <a:ln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round/>
                    </a:ln>
                    <a:effectLst/>
                  </c:spPr>
                </c:errBars>
                <c:errBars>
                  <c:errDir val="y"/>
                  <c:errBarType val="both"/>
                  <c:errValType val="cust"/>
                  <c:noEndCap val="0"/>
                  <c:plus>
                    <c:numRef>
                      <c:extLst xmlns:c15="http://schemas.microsoft.com/office/drawing/2012/chart">
                        <c:ext xmlns:c15="http://schemas.microsoft.com/office/drawing/2012/chart" uri="{02D57815-91ED-43cb-92C2-25804820EDAC}">
                          <c15:formulaRef>
                            <c15:sqref>Sheet1!$B$26:$F$26</c15:sqref>
                          </c15:formulaRef>
                        </c:ext>
                      </c:extLst>
                      <c:numCache>
                        <c:formatCode>General</c:formatCode>
                        <c:ptCount val="5"/>
                        <c:pt idx="0">
                          <c:v>0.29986115795535812</c:v>
                        </c:pt>
                        <c:pt idx="1">
                          <c:v>0.37135455653552524</c:v>
                        </c:pt>
                        <c:pt idx="2">
                          <c:v>0.26221706283362672</c:v>
                        </c:pt>
                        <c:pt idx="3">
                          <c:v>0.2014773268516275</c:v>
                        </c:pt>
                        <c:pt idx="4">
                          <c:v>0.16284174479006372</c:v>
                        </c:pt>
                      </c:numCache>
                    </c:numRef>
                  </c:plus>
                  <c:minus>
                    <c:numRef>
                      <c:extLst xmlns:c15="http://schemas.microsoft.com/office/drawing/2012/chart">
                        <c:ext xmlns:c15="http://schemas.microsoft.com/office/drawing/2012/chart" uri="{02D57815-91ED-43cb-92C2-25804820EDAC}">
                          <c15:formulaRef>
                            <c15:sqref>Sheet1!$B$26:$F$26</c15:sqref>
                          </c15:formulaRef>
                        </c:ext>
                      </c:extLst>
                      <c:numCache>
                        <c:formatCode>General</c:formatCode>
                        <c:ptCount val="5"/>
                        <c:pt idx="0">
                          <c:v>0.29986115795535812</c:v>
                        </c:pt>
                        <c:pt idx="1">
                          <c:v>0.37135455653552524</c:v>
                        </c:pt>
                        <c:pt idx="2">
                          <c:v>0.26221706283362672</c:v>
                        </c:pt>
                        <c:pt idx="3">
                          <c:v>0.2014773268516275</c:v>
                        </c:pt>
                        <c:pt idx="4">
                          <c:v>0.16284174479006372</c:v>
                        </c:pt>
                      </c:numCache>
                    </c:numRef>
                  </c:minus>
                  <c:spPr>
                    <a:noFill/>
                    <a:ln w="9525" cap="flat" cmpd="sng" algn="ctr">
                      <a:solidFill>
                        <a:schemeClr val="accent3"/>
                      </a:solidFill>
                      <a:round/>
                    </a:ln>
                    <a:effectLst/>
                  </c:spPr>
                </c:errBars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Sheet1!$B$2:$F$2</c15:sqref>
                        </c15:formulaRef>
                      </c:ext>
                    </c:extLst>
                    <c:numCache>
                      <c:formatCode>General</c:formatCode>
                      <c:ptCount val="5"/>
                      <c:pt idx="0">
                        <c:v>0.40522000000000002</c:v>
                      </c:pt>
                      <c:pt idx="1">
                        <c:v>2.6280700000000001</c:v>
                      </c:pt>
                      <c:pt idx="2">
                        <c:v>7.4148699999999996</c:v>
                      </c:pt>
                      <c:pt idx="3">
                        <c:v>5.9297399999999998</c:v>
                      </c:pt>
                      <c:pt idx="4">
                        <c:v>5.8319999999999999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Sheet1!$B$25:$F$25</c15:sqref>
                        </c15:formulaRef>
                      </c:ext>
                    </c:extLst>
                    <c:numCache>
                      <c:formatCode>General</c:formatCode>
                      <c:ptCount val="5"/>
                      <c:pt idx="0">
                        <c:v>9.5450771555606302</c:v>
                      </c:pt>
                      <c:pt idx="1">
                        <c:v>6.3096599333830641</c:v>
                      </c:pt>
                      <c:pt idx="2">
                        <c:v>4.2929790417648057</c:v>
                      </c:pt>
                      <c:pt idx="3">
                        <c:v>4.4095548396031514</c:v>
                      </c:pt>
                      <c:pt idx="4">
                        <c:v>5.1828222762210663</c:v>
                      </c:pt>
                    </c:numCache>
                  </c:numRef>
                </c:y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3-94F2-4AC7-9FB3-86B1A15EEEAD}"/>
                  </c:ext>
                </c:extLst>
              </c15:ser>
            </c15:filteredScatterSeries>
            <c15:filteredScatterSeries>
              <c15:ser>
                <c:idx val="4"/>
                <c:order val="4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Sheet1!$A$36</c15:sqref>
                        </c15:formulaRef>
                      </c:ext>
                    </c:extLst>
                    <c:strCache>
                      <c:ptCount val="1"/>
                      <c:pt idx="0">
                        <c:v>100</c:v>
                      </c:pt>
                    </c:strCache>
                  </c:strRef>
                </c:tx>
                <c:spPr>
                  <a:ln w="25400" cap="rnd">
                    <a:noFill/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5"/>
                    </a:solidFill>
                    <a:ln w="9525">
                      <a:solidFill>
                        <a:schemeClr val="accent5"/>
                      </a:solidFill>
                    </a:ln>
                    <a:effectLst/>
                  </c:spPr>
                </c:marker>
                <c:errBars>
                  <c:errDir val="y"/>
                  <c:errBarType val="both"/>
                  <c:errValType val="stdErr"/>
                  <c:noEndCap val="0"/>
                  <c:spPr>
                    <a:noFill/>
                    <a:ln w="9525" cap="flat" cmpd="sng" algn="ctr">
                      <a:solidFill>
                        <a:schemeClr val="accent5"/>
                      </a:solidFill>
                      <a:round/>
                    </a:ln>
                    <a:effectLst/>
                  </c:spPr>
                </c:errBars>
                <c:errBars>
                  <c:errDir val="x"/>
                  <c:errBarType val="both"/>
                  <c:errValType val="fixedVal"/>
                  <c:noEndCap val="1"/>
                  <c:val val="0"/>
                  <c:spPr>
                    <a:noFill/>
                    <a:ln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round/>
                    </a:ln>
                    <a:effectLst/>
                  </c:spPr>
                </c:errBars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Sheet1!$B$2:$F$2</c15:sqref>
                        </c15:formulaRef>
                      </c:ext>
                    </c:extLst>
                    <c:numCache>
                      <c:formatCode>General</c:formatCode>
                      <c:ptCount val="5"/>
                      <c:pt idx="0">
                        <c:v>0.40522000000000002</c:v>
                      </c:pt>
                      <c:pt idx="1">
                        <c:v>2.6280700000000001</c:v>
                      </c:pt>
                      <c:pt idx="2">
                        <c:v>7.4148699999999996</c:v>
                      </c:pt>
                      <c:pt idx="3">
                        <c:v>5.9297399999999998</c:v>
                      </c:pt>
                      <c:pt idx="4">
                        <c:v>5.8319999999999999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Sheet1!$B$41:$F$41</c15:sqref>
                        </c15:formulaRef>
                      </c:ext>
                    </c:extLst>
                    <c:numCache>
                      <c:formatCode>General</c:formatCode>
                      <c:ptCount val="5"/>
                      <c:pt idx="0">
                        <c:v>10.340575106959212</c:v>
                      </c:pt>
                      <c:pt idx="1">
                        <c:v>8.567890475981077</c:v>
                      </c:pt>
                      <c:pt idx="2">
                        <c:v>4.7891683033139758</c:v>
                      </c:pt>
                      <c:pt idx="3">
                        <c:v>5.6791401872306624</c:v>
                      </c:pt>
                      <c:pt idx="4">
                        <c:v>6.1550665094377299</c:v>
                      </c:pt>
                    </c:numCache>
                  </c:numRef>
                </c:y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4-94F2-4AC7-9FB3-86B1A15EEEAD}"/>
                  </c:ext>
                </c:extLst>
              </c15:ser>
            </c15:filteredScatterSeries>
          </c:ext>
        </c:extLst>
      </c:scatterChart>
      <c:valAx>
        <c:axId val="553491567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rgbClr val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nl-NL" sz="1200" dirty="0" err="1"/>
                  <a:t>Weight</a:t>
                </a:r>
                <a:r>
                  <a:rPr lang="nl-NL" sz="1200" dirty="0"/>
                  <a:t> of </a:t>
                </a:r>
                <a:r>
                  <a:rPr lang="nl-NL" sz="1200" dirty="0" err="1"/>
                  <a:t>larvae</a:t>
                </a:r>
                <a:r>
                  <a:rPr lang="nl-NL" sz="1200" dirty="0"/>
                  <a:t> (length</a:t>
                </a:r>
                <a:r>
                  <a:rPr lang="nl-NL" sz="1200" baseline="30000" dirty="0"/>
                  <a:t>3</a:t>
                </a:r>
                <a:r>
                  <a:rPr lang="nl-NL" sz="1200" dirty="0"/>
                  <a:t> mm)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pPr>
              <a:endParaRPr lang="LID4096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pPr>
            <a:endParaRPr lang="LID4096"/>
          </a:p>
        </c:txPr>
        <c:crossAx val="553485743"/>
        <c:crosses val="autoZero"/>
        <c:crossBetween val="midCat"/>
      </c:valAx>
      <c:valAx>
        <c:axId val="55348574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rgbClr val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nl-NL" sz="1200"/>
                  <a:t>Average distance to bottom of grid (mm)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pPr>
              <a:endParaRPr lang="LID4096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pPr>
            <a:endParaRPr lang="LID4096"/>
          </a:p>
        </c:txPr>
        <c:crossAx val="553491567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rgbClr val="FFFFFF"/>
    </a:solidFill>
    <a:ln w="12700" cap="flat" cmpd="sng" algn="ctr">
      <a:solidFill>
        <a:srgbClr val="1CADE4"/>
      </a:solidFill>
      <a:prstDash val="solid"/>
      <a:miter lim="800000"/>
    </a:ln>
    <a:effectLst/>
  </c:spPr>
  <c:txPr>
    <a:bodyPr/>
    <a:lstStyle/>
    <a:p>
      <a:pPr>
        <a:defRPr>
          <a:solidFill>
            <a:srgbClr val="000000"/>
          </a:solidFill>
          <a:latin typeface="+mn-lt"/>
          <a:ea typeface="+mn-ea"/>
          <a:cs typeface="+mn-cs"/>
        </a:defRPr>
      </a:pPr>
      <a:endParaRPr lang="LID4096"/>
    </a:p>
  </c:txPr>
  <c:externalData r:id="rId4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pPr>
            <a:r>
              <a:rPr lang="nl-NL"/>
              <a:t>Clustering of larvae,</a:t>
            </a:r>
          </a:p>
          <a:p>
            <a:pPr>
              <a:defRPr/>
            </a:pPr>
            <a:r>
              <a:rPr lang="nl-NL"/>
              <a:t>tiredness independent of weight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rgbClr val="000000"/>
              </a:solidFill>
              <a:latin typeface="+mn-lt"/>
              <a:ea typeface="+mn-ea"/>
              <a:cs typeface="+mn-cs"/>
            </a:defRPr>
          </a:pPr>
          <a:endParaRPr lang="LID4096"/>
        </a:p>
      </c:txPr>
    </c:title>
    <c:autoTitleDeleted val="0"/>
    <c:plotArea>
      <c:layout/>
      <c:scatterChart>
        <c:scatterStyle val="lineMarker"/>
        <c:varyColors val="0"/>
        <c:ser>
          <c:idx val="3"/>
          <c:order val="3"/>
          <c:tx>
            <c:strRef>
              <c:f>Sheet1!$A$28</c:f>
              <c:strCache>
                <c:ptCount val="1"/>
                <c:pt idx="0">
                  <c:v>80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errBars>
            <c:errDir val="x"/>
            <c:errBarType val="both"/>
            <c:errValType val="fixedVal"/>
            <c:noEndCap val="1"/>
            <c:val val="0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errBars>
            <c:errDir val="y"/>
            <c:errBarType val="both"/>
            <c:errValType val="cust"/>
            <c:noEndCap val="0"/>
            <c:plus>
              <c:numRef>
                <c:f>Sheet1!$B$34:$F$34</c:f>
                <c:numCache>
                  <c:formatCode>General</c:formatCode>
                  <c:ptCount val="5"/>
                  <c:pt idx="0">
                    <c:v>0.207836016511566</c:v>
                  </c:pt>
                  <c:pt idx="1">
                    <c:v>0.22461165506056327</c:v>
                  </c:pt>
                  <c:pt idx="2">
                    <c:v>0.43368514012269016</c:v>
                  </c:pt>
                  <c:pt idx="3">
                    <c:v>0.14584334478817837</c:v>
                  </c:pt>
                  <c:pt idx="4">
                    <c:v>0.15474860814135005</c:v>
                  </c:pt>
                </c:numCache>
              </c:numRef>
            </c:plus>
            <c:minus>
              <c:numRef>
                <c:f>Sheet1!$B$34:$F$34</c:f>
                <c:numCache>
                  <c:formatCode>General</c:formatCode>
                  <c:ptCount val="5"/>
                  <c:pt idx="0">
                    <c:v>0.207836016511566</c:v>
                  </c:pt>
                  <c:pt idx="1">
                    <c:v>0.22461165506056327</c:v>
                  </c:pt>
                  <c:pt idx="2">
                    <c:v>0.43368514012269016</c:v>
                  </c:pt>
                  <c:pt idx="3">
                    <c:v>0.14584334478817837</c:v>
                  </c:pt>
                  <c:pt idx="4">
                    <c:v>0.15474860814135005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accent4"/>
                </a:solidFill>
                <a:round/>
              </a:ln>
              <a:effectLst/>
            </c:spPr>
          </c:errBars>
          <c:xVal>
            <c:numRef>
              <c:f>Sheet1!$B$2:$F$2</c:f>
              <c:numCache>
                <c:formatCode>General</c:formatCode>
                <c:ptCount val="5"/>
                <c:pt idx="0">
                  <c:v>0.40522000000000002</c:v>
                </c:pt>
                <c:pt idx="1">
                  <c:v>2.6280700000000001</c:v>
                </c:pt>
                <c:pt idx="2">
                  <c:v>7.4148699999999996</c:v>
                </c:pt>
                <c:pt idx="3">
                  <c:v>5.9297399999999998</c:v>
                </c:pt>
                <c:pt idx="4">
                  <c:v>5.8319999999999999</c:v>
                </c:pt>
              </c:numCache>
            </c:numRef>
          </c:xVal>
          <c:yVal>
            <c:numRef>
              <c:f>Sheet1!$B$33:$F$33</c:f>
              <c:numCache>
                <c:formatCode>General</c:formatCode>
                <c:ptCount val="5"/>
                <c:pt idx="0">
                  <c:v>3.1385282738434763</c:v>
                </c:pt>
                <c:pt idx="1">
                  <c:v>6.2579887882199348</c:v>
                </c:pt>
                <c:pt idx="2">
                  <c:v>6.2618356863580491</c:v>
                </c:pt>
                <c:pt idx="3">
                  <c:v>5.3788291335695879</c:v>
                </c:pt>
                <c:pt idx="4">
                  <c:v>4.557245390178716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C15C-4892-AAF9-E2FF4B95AAD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53491567"/>
        <c:axId val="553485743"/>
        <c:extLst>
          <c:ext xmlns:c15="http://schemas.microsoft.com/office/drawing/2012/chart" uri="{02D57815-91ED-43cb-92C2-25804820EDAC}">
            <c15:filteredScatter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Sheet1!$A$4</c15:sqref>
                        </c15:formulaRef>
                      </c:ext>
                    </c:extLst>
                    <c:strCache>
                      <c:ptCount val="1"/>
                      <c:pt idx="0">
                        <c:v>20</c:v>
                      </c:pt>
                    </c:strCache>
                  </c:strRef>
                </c:tx>
                <c:spPr>
                  <a:ln w="25400" cap="rnd">
                    <a:noFill/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1"/>
                    </a:solidFill>
                    <a:ln w="9525">
                      <a:solidFill>
                        <a:schemeClr val="accent1"/>
                      </a:solidFill>
                    </a:ln>
                    <a:effectLst/>
                  </c:spPr>
                </c:marker>
                <c:errBars>
                  <c:errDir val="x"/>
                  <c:errBarType val="both"/>
                  <c:errValType val="fixedVal"/>
                  <c:noEndCap val="1"/>
                  <c:val val="0"/>
                  <c:spPr>
                    <a:noFill/>
                    <a:ln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round/>
                    </a:ln>
                    <a:effectLst/>
                  </c:spPr>
                </c:errBars>
                <c:errBars>
                  <c:errDir val="y"/>
                  <c:errBarType val="both"/>
                  <c:errValType val="cust"/>
                  <c:noEndCap val="0"/>
                  <c:plus>
                    <c:numRef>
                      <c:extLst>
                        <c:ext uri="{02D57815-91ED-43cb-92C2-25804820EDAC}">
                          <c15:formulaRef>
                            <c15:sqref>Sheet1!$B$10:$F$10</c15:sqref>
                          </c15:formulaRef>
                        </c:ext>
                      </c:extLst>
                      <c:numCache>
                        <c:formatCode>General</c:formatCode>
                        <c:ptCount val="5"/>
                        <c:pt idx="0">
                          <c:v>0.22934985951788908</c:v>
                        </c:pt>
                        <c:pt idx="1">
                          <c:v>0.17605702701968529</c:v>
                        </c:pt>
                        <c:pt idx="2">
                          <c:v>0.46479992297714928</c:v>
                        </c:pt>
                        <c:pt idx="3">
                          <c:v>0.26701233844889927</c:v>
                        </c:pt>
                        <c:pt idx="4">
                          <c:v>0.27126947339163249</c:v>
                        </c:pt>
                      </c:numCache>
                    </c:numRef>
                  </c:plus>
                  <c:minus>
                    <c:numRef>
                      <c:extLst>
                        <c:ext uri="{02D57815-91ED-43cb-92C2-25804820EDAC}">
                          <c15:formulaRef>
                            <c15:sqref>Sheet1!$B$10:$F$10</c15:sqref>
                          </c15:formulaRef>
                        </c:ext>
                      </c:extLst>
                      <c:numCache>
                        <c:formatCode>General</c:formatCode>
                        <c:ptCount val="5"/>
                        <c:pt idx="0">
                          <c:v>0.22934985951788908</c:v>
                        </c:pt>
                        <c:pt idx="1">
                          <c:v>0.17605702701968529</c:v>
                        </c:pt>
                        <c:pt idx="2">
                          <c:v>0.46479992297714928</c:v>
                        </c:pt>
                        <c:pt idx="3">
                          <c:v>0.26701233844889927</c:v>
                        </c:pt>
                        <c:pt idx="4">
                          <c:v>0.27126947339163249</c:v>
                        </c:pt>
                      </c:numCache>
                    </c:numRef>
                  </c:minus>
                  <c:spPr>
                    <a:noFill/>
                    <a:ln w="9525" cap="flat" cmpd="sng" algn="ctr">
                      <a:solidFill>
                        <a:schemeClr val="accent1"/>
                      </a:solidFill>
                      <a:round/>
                    </a:ln>
                    <a:effectLst/>
                  </c:spPr>
                </c:errBars>
                <c:xVal>
                  <c:numRef>
                    <c:extLst>
                      <c:ext uri="{02D57815-91ED-43cb-92C2-25804820EDAC}">
                        <c15:formulaRef>
                          <c15:sqref>Sheet1!$B$2:$F$2</c15:sqref>
                        </c15:formulaRef>
                      </c:ext>
                    </c:extLst>
                    <c:numCache>
                      <c:formatCode>General</c:formatCode>
                      <c:ptCount val="5"/>
                      <c:pt idx="0">
                        <c:v>0.40522000000000002</c:v>
                      </c:pt>
                      <c:pt idx="1">
                        <c:v>2.6280700000000001</c:v>
                      </c:pt>
                      <c:pt idx="2">
                        <c:v>7.4148699999999996</c:v>
                      </c:pt>
                      <c:pt idx="3">
                        <c:v>5.9297399999999998</c:v>
                      </c:pt>
                      <c:pt idx="4">
                        <c:v>5.8319999999999999</c:v>
                      </c:pt>
                    </c:numCache>
                  </c:numRef>
                </c:xVal>
                <c:yVal>
                  <c:numRef>
                    <c:extLst>
                      <c:ext uri="{02D57815-91ED-43cb-92C2-25804820EDAC}">
                        <c15:formulaRef>
                          <c15:sqref>Sheet1!$B$9:$F$9</c15:sqref>
                        </c15:formulaRef>
                      </c:ext>
                    </c:extLst>
                    <c:numCache>
                      <c:formatCode>General</c:formatCode>
                      <c:ptCount val="5"/>
                      <c:pt idx="0">
                        <c:v>3.1829036825831358</c:v>
                      </c:pt>
                      <c:pt idx="1">
                        <c:v>3.125488559745536</c:v>
                      </c:pt>
                      <c:pt idx="2">
                        <c:v>4.4395220772340558</c:v>
                      </c:pt>
                      <c:pt idx="3">
                        <c:v>3.0763619542316443</c:v>
                      </c:pt>
                      <c:pt idx="4">
                        <c:v>2.951178273852928</c:v>
                      </c:pt>
                    </c:numCache>
                  </c:numRef>
                </c:yVal>
                <c:smooth val="0"/>
                <c:extLst>
                  <c:ext xmlns:c16="http://schemas.microsoft.com/office/drawing/2014/chart" uri="{C3380CC4-5D6E-409C-BE32-E72D297353CC}">
                    <c16:uniqueId val="{00000001-C15C-4892-AAF9-E2FF4B95AADA}"/>
                  </c:ext>
                </c:extLst>
              </c15:ser>
            </c15:filteredScatterSeries>
            <c15:filteredScatterSeries>
              <c15:ser>
                <c:idx val="1"/>
                <c:order val="1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Sheet1!$A$12</c15:sqref>
                        </c15:formulaRef>
                      </c:ext>
                    </c:extLst>
                    <c:strCache>
                      <c:ptCount val="1"/>
                      <c:pt idx="0">
                        <c:v>40</c:v>
                      </c:pt>
                    </c:strCache>
                  </c:strRef>
                </c:tx>
                <c:spPr>
                  <a:ln w="25400" cap="rnd">
                    <a:noFill/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2"/>
                    </a:solidFill>
                    <a:ln w="9525">
                      <a:solidFill>
                        <a:schemeClr val="accent2"/>
                      </a:solidFill>
                    </a:ln>
                    <a:effectLst/>
                  </c:spPr>
                </c:marker>
                <c:errBars>
                  <c:errDir val="x"/>
                  <c:errBarType val="both"/>
                  <c:errValType val="fixedVal"/>
                  <c:noEndCap val="1"/>
                  <c:val val="0"/>
                  <c:spPr>
                    <a:noFill/>
                    <a:ln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round/>
                    </a:ln>
                    <a:effectLst/>
                  </c:spPr>
                </c:errBars>
                <c:errBars>
                  <c:errDir val="y"/>
                  <c:errBarType val="both"/>
                  <c:errValType val="cust"/>
                  <c:noEndCap val="0"/>
                  <c:plus>
                    <c:numRef>
                      <c:extLst xmlns:c15="http://schemas.microsoft.com/office/drawing/2012/chart">
                        <c:ext xmlns:c15="http://schemas.microsoft.com/office/drawing/2012/chart" uri="{02D57815-91ED-43cb-92C2-25804820EDAC}">
                          <c15:formulaRef>
                            <c15:sqref>Sheet1!$B$18:$F$18</c15:sqref>
                          </c15:formulaRef>
                        </c:ext>
                      </c:extLst>
                      <c:numCache>
                        <c:formatCode>General</c:formatCode>
                        <c:ptCount val="5"/>
                        <c:pt idx="0">
                          <c:v>8.5699227983289522E-2</c:v>
                        </c:pt>
                        <c:pt idx="1">
                          <c:v>0.14225198851426721</c:v>
                        </c:pt>
                        <c:pt idx="2">
                          <c:v>0.2167798388997185</c:v>
                        </c:pt>
                        <c:pt idx="3">
                          <c:v>5.4638193842037018E-2</c:v>
                        </c:pt>
                        <c:pt idx="4">
                          <c:v>0.26223862953544924</c:v>
                        </c:pt>
                      </c:numCache>
                    </c:numRef>
                  </c:plus>
                  <c:minus>
                    <c:numRef>
                      <c:extLst xmlns:c15="http://schemas.microsoft.com/office/drawing/2012/chart">
                        <c:ext xmlns:c15="http://schemas.microsoft.com/office/drawing/2012/chart" uri="{02D57815-91ED-43cb-92C2-25804820EDAC}">
                          <c15:formulaRef>
                            <c15:sqref>Sheet1!$B$26:$F$26</c15:sqref>
                          </c15:formulaRef>
                        </c:ext>
                      </c:extLst>
                      <c:numCache>
                        <c:formatCode>General</c:formatCode>
                        <c:ptCount val="5"/>
                        <c:pt idx="0">
                          <c:v>0.19279369003231239</c:v>
                        </c:pt>
                        <c:pt idx="1">
                          <c:v>0.29677120013895325</c:v>
                        </c:pt>
                        <c:pt idx="2">
                          <c:v>0.36714789729485486</c:v>
                        </c:pt>
                        <c:pt idx="3">
                          <c:v>0.15498696913318738</c:v>
                        </c:pt>
                        <c:pt idx="4">
                          <c:v>0.22513364909615974</c:v>
                        </c:pt>
                      </c:numCache>
                    </c:numRef>
                  </c:minus>
                  <c:spPr>
                    <a:noFill/>
                    <a:ln w="9525" cap="flat" cmpd="sng" algn="ctr">
                      <a:solidFill>
                        <a:schemeClr val="accent2"/>
                      </a:solidFill>
                      <a:round/>
                    </a:ln>
                    <a:effectLst/>
                  </c:spPr>
                </c:errBars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Sheet1!$B$2:$F$2</c15:sqref>
                        </c15:formulaRef>
                      </c:ext>
                    </c:extLst>
                    <c:numCache>
                      <c:formatCode>General</c:formatCode>
                      <c:ptCount val="5"/>
                      <c:pt idx="0">
                        <c:v>0.40522000000000002</c:v>
                      </c:pt>
                      <c:pt idx="1">
                        <c:v>2.6280700000000001</c:v>
                      </c:pt>
                      <c:pt idx="2">
                        <c:v>7.4148699999999996</c:v>
                      </c:pt>
                      <c:pt idx="3">
                        <c:v>5.9297399999999998</c:v>
                      </c:pt>
                      <c:pt idx="4">
                        <c:v>5.8319999999999999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Sheet1!$B$17:$F$17</c15:sqref>
                        </c15:formulaRef>
                      </c:ext>
                    </c:extLst>
                    <c:numCache>
                      <c:formatCode>General</c:formatCode>
                      <c:ptCount val="5"/>
                      <c:pt idx="0">
                        <c:v>3.3170977017341778</c:v>
                      </c:pt>
                      <c:pt idx="1">
                        <c:v>4.3043820938192141</c:v>
                      </c:pt>
                      <c:pt idx="2">
                        <c:v>4.710599186057431</c:v>
                      </c:pt>
                      <c:pt idx="3">
                        <c:v>3.9988864034194984</c:v>
                      </c:pt>
                      <c:pt idx="4">
                        <c:v>3.2807920913269357</c:v>
                      </c:pt>
                    </c:numCache>
                  </c:numRef>
                </c:y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2-C15C-4892-AAF9-E2FF4B95AADA}"/>
                  </c:ext>
                </c:extLst>
              </c15:ser>
            </c15:filteredScatterSeries>
            <c15:filteredScatterSeries>
              <c15:ser>
                <c:idx val="2"/>
                <c:order val="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Sheet1!$A$20</c15:sqref>
                        </c15:formulaRef>
                      </c:ext>
                    </c:extLst>
                    <c:strCache>
                      <c:ptCount val="1"/>
                      <c:pt idx="0">
                        <c:v>60</c:v>
                      </c:pt>
                    </c:strCache>
                  </c:strRef>
                </c:tx>
                <c:spPr>
                  <a:ln w="25400" cap="rnd">
                    <a:noFill/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3"/>
                    </a:solidFill>
                    <a:ln w="9525">
                      <a:solidFill>
                        <a:schemeClr val="accent3"/>
                      </a:solidFill>
                    </a:ln>
                    <a:effectLst/>
                  </c:spPr>
                </c:marker>
                <c:errBars>
                  <c:errDir val="x"/>
                  <c:errBarType val="both"/>
                  <c:errValType val="fixedVal"/>
                  <c:noEndCap val="1"/>
                  <c:val val="0"/>
                  <c:spPr>
                    <a:noFill/>
                    <a:ln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round/>
                    </a:ln>
                    <a:effectLst/>
                  </c:spPr>
                </c:errBars>
                <c:errBars>
                  <c:errDir val="y"/>
                  <c:errBarType val="both"/>
                  <c:errValType val="cust"/>
                  <c:noEndCap val="0"/>
                  <c:plus>
                    <c:numRef>
                      <c:extLst xmlns:c15="http://schemas.microsoft.com/office/drawing/2012/chart">
                        <c:ext xmlns:c15="http://schemas.microsoft.com/office/drawing/2012/chart" uri="{02D57815-91ED-43cb-92C2-25804820EDAC}">
                          <c15:formulaRef>
                            <c15:sqref>Sheet1!$B$26:$F$26</c15:sqref>
                          </c15:formulaRef>
                        </c:ext>
                      </c:extLst>
                      <c:numCache>
                        <c:formatCode>General</c:formatCode>
                        <c:ptCount val="5"/>
                        <c:pt idx="0">
                          <c:v>0.19279369003231239</c:v>
                        </c:pt>
                        <c:pt idx="1">
                          <c:v>0.29677120013895325</c:v>
                        </c:pt>
                        <c:pt idx="2">
                          <c:v>0.36714789729485486</c:v>
                        </c:pt>
                        <c:pt idx="3">
                          <c:v>0.15498696913318738</c:v>
                        </c:pt>
                        <c:pt idx="4">
                          <c:v>0.22513364909615974</c:v>
                        </c:pt>
                      </c:numCache>
                    </c:numRef>
                  </c:plus>
                  <c:minus>
                    <c:numRef>
                      <c:extLst xmlns:c15="http://schemas.microsoft.com/office/drawing/2012/chart">
                        <c:ext xmlns:c15="http://schemas.microsoft.com/office/drawing/2012/chart" uri="{02D57815-91ED-43cb-92C2-25804820EDAC}">
                          <c15:formulaRef>
                            <c15:sqref>Sheet1!$B$26:$F$26</c15:sqref>
                          </c15:formulaRef>
                        </c:ext>
                      </c:extLst>
                      <c:numCache>
                        <c:formatCode>General</c:formatCode>
                        <c:ptCount val="5"/>
                        <c:pt idx="0">
                          <c:v>0.19279369003231239</c:v>
                        </c:pt>
                        <c:pt idx="1">
                          <c:v>0.29677120013895325</c:v>
                        </c:pt>
                        <c:pt idx="2">
                          <c:v>0.36714789729485486</c:v>
                        </c:pt>
                        <c:pt idx="3">
                          <c:v>0.15498696913318738</c:v>
                        </c:pt>
                        <c:pt idx="4">
                          <c:v>0.22513364909615974</c:v>
                        </c:pt>
                      </c:numCache>
                    </c:numRef>
                  </c:minus>
                  <c:spPr>
                    <a:noFill/>
                    <a:ln w="9525" cap="flat" cmpd="sng" algn="ctr">
                      <a:solidFill>
                        <a:schemeClr val="accent3"/>
                      </a:solidFill>
                      <a:round/>
                    </a:ln>
                    <a:effectLst/>
                  </c:spPr>
                </c:errBars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Sheet1!$B$2:$F$2</c15:sqref>
                        </c15:formulaRef>
                      </c:ext>
                    </c:extLst>
                    <c:numCache>
                      <c:formatCode>General</c:formatCode>
                      <c:ptCount val="5"/>
                      <c:pt idx="0">
                        <c:v>0.40522000000000002</c:v>
                      </c:pt>
                      <c:pt idx="1">
                        <c:v>2.6280700000000001</c:v>
                      </c:pt>
                      <c:pt idx="2">
                        <c:v>7.4148699999999996</c:v>
                      </c:pt>
                      <c:pt idx="3">
                        <c:v>5.9297399999999998</c:v>
                      </c:pt>
                      <c:pt idx="4">
                        <c:v>5.8319999999999999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Sheet1!$B$25:$F$25</c15:sqref>
                        </c15:formulaRef>
                      </c:ext>
                    </c:extLst>
                    <c:numCache>
                      <c:formatCode>General</c:formatCode>
                      <c:ptCount val="5"/>
                      <c:pt idx="0">
                        <c:v>3.3668025240943096</c:v>
                      </c:pt>
                      <c:pt idx="1">
                        <c:v>4.6468242383862162</c:v>
                      </c:pt>
                      <c:pt idx="2">
                        <c:v>5.5494516021777729</c:v>
                      </c:pt>
                      <c:pt idx="3">
                        <c:v>4.3248255557989621</c:v>
                      </c:pt>
                      <c:pt idx="4">
                        <c:v>3.9401895833448819</c:v>
                      </c:pt>
                    </c:numCache>
                  </c:numRef>
                </c:y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3-C15C-4892-AAF9-E2FF4B95AADA}"/>
                  </c:ext>
                </c:extLst>
              </c15:ser>
            </c15:filteredScatterSeries>
            <c15:filteredScatterSeries>
              <c15:ser>
                <c:idx val="4"/>
                <c:order val="4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Sheet1!$A$36</c15:sqref>
                        </c15:formulaRef>
                      </c:ext>
                    </c:extLst>
                    <c:strCache>
                      <c:ptCount val="1"/>
                      <c:pt idx="0">
                        <c:v>100</c:v>
                      </c:pt>
                    </c:strCache>
                  </c:strRef>
                </c:tx>
                <c:spPr>
                  <a:ln w="25400" cap="rnd">
                    <a:noFill/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5"/>
                    </a:solidFill>
                    <a:ln w="9525">
                      <a:solidFill>
                        <a:schemeClr val="accent5"/>
                      </a:solidFill>
                    </a:ln>
                    <a:effectLst/>
                  </c:spPr>
                </c:marker>
                <c:errBars>
                  <c:errDir val="y"/>
                  <c:errBarType val="both"/>
                  <c:errValType val="stdErr"/>
                  <c:noEndCap val="0"/>
                  <c:spPr>
                    <a:noFill/>
                    <a:ln w="9525" cap="flat" cmpd="sng" algn="ctr">
                      <a:solidFill>
                        <a:schemeClr val="accent5"/>
                      </a:solidFill>
                      <a:round/>
                    </a:ln>
                    <a:effectLst/>
                  </c:spPr>
                </c:errBars>
                <c:errBars>
                  <c:errDir val="x"/>
                  <c:errBarType val="both"/>
                  <c:errValType val="fixedVal"/>
                  <c:noEndCap val="1"/>
                  <c:val val="0"/>
                  <c:spPr>
                    <a:noFill/>
                    <a:ln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round/>
                    </a:ln>
                    <a:effectLst/>
                  </c:spPr>
                </c:errBars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Sheet1!$B$2:$F$2</c15:sqref>
                        </c15:formulaRef>
                      </c:ext>
                    </c:extLst>
                    <c:numCache>
                      <c:formatCode>General</c:formatCode>
                      <c:ptCount val="5"/>
                      <c:pt idx="0">
                        <c:v>0.40522000000000002</c:v>
                      </c:pt>
                      <c:pt idx="1">
                        <c:v>2.6280700000000001</c:v>
                      </c:pt>
                      <c:pt idx="2">
                        <c:v>7.4148699999999996</c:v>
                      </c:pt>
                      <c:pt idx="3">
                        <c:v>5.9297399999999998</c:v>
                      </c:pt>
                      <c:pt idx="4">
                        <c:v>5.8319999999999999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Sheet1!$B$41:$F$41</c15:sqref>
                        </c15:formulaRef>
                      </c:ext>
                    </c:extLst>
                    <c:numCache>
                      <c:formatCode>General</c:formatCode>
                      <c:ptCount val="5"/>
                      <c:pt idx="0">
                        <c:v>3.202308142233818</c:v>
                      </c:pt>
                      <c:pt idx="1">
                        <c:v>6.5702711761187969</c:v>
                      </c:pt>
                      <c:pt idx="2">
                        <c:v>6.995699921675298</c:v>
                      </c:pt>
                      <c:pt idx="3">
                        <c:v>5.8223534693055097</c:v>
                      </c:pt>
                      <c:pt idx="4">
                        <c:v>4.1650645100912147</c:v>
                      </c:pt>
                    </c:numCache>
                  </c:numRef>
                </c:y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4-C15C-4892-AAF9-E2FF4B95AADA}"/>
                  </c:ext>
                </c:extLst>
              </c15:ser>
            </c15:filteredScatterSeries>
          </c:ext>
        </c:extLst>
      </c:scatterChart>
      <c:valAx>
        <c:axId val="553491567"/>
        <c:scaling>
          <c:orientation val="minMax"/>
          <c:max val="8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rgbClr val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nl-NL"/>
                  <a:t>Weight of larvae (length3 mm)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pPr>
              <a:endParaRPr lang="LID4096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pPr>
            <a:endParaRPr lang="LID4096"/>
          </a:p>
        </c:txPr>
        <c:crossAx val="553485743"/>
        <c:crosses val="autoZero"/>
        <c:crossBetween val="midCat"/>
      </c:valAx>
      <c:valAx>
        <c:axId val="553485743"/>
        <c:scaling>
          <c:orientation val="minMax"/>
          <c:max val="12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rgbClr val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nl-NL"/>
                  <a:t>Average distance to bottom of grid (mm)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pPr>
              <a:endParaRPr lang="LID4096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pPr>
            <a:endParaRPr lang="LID4096"/>
          </a:p>
        </c:txPr>
        <c:crossAx val="553491567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rgbClr val="FFFFFF"/>
    </a:solidFill>
    <a:ln w="12700" cap="flat" cmpd="sng" algn="ctr">
      <a:solidFill>
        <a:srgbClr val="1CADE4"/>
      </a:solidFill>
      <a:prstDash val="solid"/>
      <a:miter lim="800000"/>
    </a:ln>
    <a:effectLst/>
  </c:spPr>
  <c:txPr>
    <a:bodyPr/>
    <a:lstStyle/>
    <a:p>
      <a:pPr>
        <a:defRPr>
          <a:solidFill>
            <a:srgbClr val="000000"/>
          </a:solidFill>
          <a:latin typeface="+mn-lt"/>
          <a:ea typeface="+mn-ea"/>
          <a:cs typeface="+mn-cs"/>
        </a:defRPr>
      </a:pPr>
      <a:endParaRPr lang="LID4096"/>
    </a:p>
  </c:txPr>
  <c:externalData r:id="rId4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nl-NL" sz="1600"/>
              <a:t>Clustering of larvae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LID4096"/>
        </a:p>
      </c:txPr>
    </c:title>
    <c:autoTitleDeleted val="0"/>
    <c:plotArea>
      <c:layout/>
      <c:scatterChart>
        <c:scatterStyle val="lineMarker"/>
        <c:varyColors val="0"/>
        <c:ser>
          <c:idx val="3"/>
          <c:order val="3"/>
          <c:tx>
            <c:strRef>
              <c:f>Sheet1!$A$28</c:f>
              <c:strCache>
                <c:ptCount val="1"/>
                <c:pt idx="0">
                  <c:v>80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errBars>
            <c:errDir val="x"/>
            <c:errBarType val="both"/>
            <c:errValType val="fixedVal"/>
            <c:noEndCap val="1"/>
            <c:val val="0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errBars>
            <c:errDir val="y"/>
            <c:errBarType val="both"/>
            <c:errValType val="cust"/>
            <c:noEndCap val="0"/>
            <c:plus>
              <c:numRef>
                <c:f>Sheet1!$B$34:$F$34</c:f>
                <c:numCache>
                  <c:formatCode>General</c:formatCode>
                  <c:ptCount val="5"/>
                  <c:pt idx="0">
                    <c:v>9.1676493268598128E-2</c:v>
                  </c:pt>
                  <c:pt idx="1">
                    <c:v>0.6961553862848312</c:v>
                  </c:pt>
                  <c:pt idx="2">
                    <c:v>0.42875539738320173</c:v>
                  </c:pt>
                  <c:pt idx="3">
                    <c:v>0.2770129443434865</c:v>
                  </c:pt>
                  <c:pt idx="4">
                    <c:v>0.36610462133798855</c:v>
                  </c:pt>
                </c:numCache>
              </c:numRef>
            </c:plus>
            <c:minus>
              <c:numRef>
                <c:f>Sheet1!$B$34:$F$34</c:f>
                <c:numCache>
                  <c:formatCode>General</c:formatCode>
                  <c:ptCount val="5"/>
                  <c:pt idx="0">
                    <c:v>9.1676493268598128E-2</c:v>
                  </c:pt>
                  <c:pt idx="1">
                    <c:v>0.6961553862848312</c:v>
                  </c:pt>
                  <c:pt idx="2">
                    <c:v>0.42875539738320173</c:v>
                  </c:pt>
                  <c:pt idx="3">
                    <c:v>0.2770129443434865</c:v>
                  </c:pt>
                  <c:pt idx="4">
                    <c:v>0.36610462133798855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accent4"/>
                </a:solidFill>
                <a:round/>
              </a:ln>
              <a:effectLst/>
            </c:spPr>
          </c:errBars>
          <c:xVal>
            <c:numRef>
              <c:f>Sheet1!$B$2:$F$2</c:f>
              <c:numCache>
                <c:formatCode>General</c:formatCode>
                <c:ptCount val="5"/>
                <c:pt idx="0">
                  <c:v>0.40522000000000002</c:v>
                </c:pt>
                <c:pt idx="1">
                  <c:v>2.6280700000000001</c:v>
                </c:pt>
                <c:pt idx="2">
                  <c:v>7.4148699999999996</c:v>
                </c:pt>
                <c:pt idx="3">
                  <c:v>5.9297399999999998</c:v>
                </c:pt>
                <c:pt idx="4">
                  <c:v>5.8319999999999999</c:v>
                </c:pt>
              </c:numCache>
            </c:numRef>
          </c:xVal>
          <c:yVal>
            <c:numRef>
              <c:f>Sheet1!$B$33:$F$33</c:f>
              <c:numCache>
                <c:formatCode>General</c:formatCode>
                <c:ptCount val="5"/>
                <c:pt idx="0">
                  <c:v>3.1524652798909059</c:v>
                </c:pt>
                <c:pt idx="1">
                  <c:v>9.7332374313751799</c:v>
                </c:pt>
                <c:pt idx="2">
                  <c:v>8.2541501198324685</c:v>
                </c:pt>
                <c:pt idx="3">
                  <c:v>6.4982456870063414</c:v>
                </c:pt>
                <c:pt idx="4">
                  <c:v>4.8801265050181586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3301-4A95-8D68-83BC368369F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53491567"/>
        <c:axId val="553485743"/>
        <c:extLst>
          <c:ext xmlns:c15="http://schemas.microsoft.com/office/drawing/2012/chart" uri="{02D57815-91ED-43cb-92C2-25804820EDAC}">
            <c15:filteredScatter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Sheet1!$A$4</c15:sqref>
                        </c15:formulaRef>
                      </c:ext>
                    </c:extLst>
                    <c:strCache>
                      <c:ptCount val="1"/>
                      <c:pt idx="0">
                        <c:v>20</c:v>
                      </c:pt>
                    </c:strCache>
                  </c:strRef>
                </c:tx>
                <c:spPr>
                  <a:ln w="25400" cap="rnd">
                    <a:noFill/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1"/>
                    </a:solidFill>
                    <a:ln w="9525">
                      <a:solidFill>
                        <a:schemeClr val="accent1"/>
                      </a:solidFill>
                    </a:ln>
                    <a:effectLst/>
                  </c:spPr>
                </c:marker>
                <c:errBars>
                  <c:errDir val="x"/>
                  <c:errBarType val="both"/>
                  <c:errValType val="fixedVal"/>
                  <c:noEndCap val="1"/>
                  <c:val val="0"/>
                  <c:spPr>
                    <a:noFill/>
                    <a:ln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round/>
                    </a:ln>
                    <a:effectLst/>
                  </c:spPr>
                </c:errBars>
                <c:errBars>
                  <c:errDir val="y"/>
                  <c:errBarType val="both"/>
                  <c:errValType val="cust"/>
                  <c:noEndCap val="0"/>
                  <c:plus>
                    <c:numRef>
                      <c:extLst>
                        <c:ext uri="{02D57815-91ED-43cb-92C2-25804820EDAC}">
                          <c15:formulaRef>
                            <c15:sqref>Sheet1!$B$10:$F$10</c15:sqref>
                          </c15:formulaRef>
                        </c:ext>
                      </c:extLst>
                      <c:numCache>
                        <c:formatCode>General</c:formatCode>
                        <c:ptCount val="5"/>
                        <c:pt idx="0">
                          <c:v>0.1931624058304787</c:v>
                        </c:pt>
                        <c:pt idx="1">
                          <c:v>0.23042689525962087</c:v>
                        </c:pt>
                        <c:pt idx="2">
                          <c:v>0.26917456251804817</c:v>
                        </c:pt>
                        <c:pt idx="3">
                          <c:v>0.16652382531325527</c:v>
                        </c:pt>
                        <c:pt idx="4">
                          <c:v>0.10187146710490272</c:v>
                        </c:pt>
                      </c:numCache>
                    </c:numRef>
                  </c:plus>
                  <c:minus>
                    <c:numRef>
                      <c:extLst>
                        <c:ext uri="{02D57815-91ED-43cb-92C2-25804820EDAC}">
                          <c15:formulaRef>
                            <c15:sqref>Sheet1!$B$10:$F$10</c15:sqref>
                          </c15:formulaRef>
                        </c:ext>
                      </c:extLst>
                      <c:numCache>
                        <c:formatCode>General</c:formatCode>
                        <c:ptCount val="5"/>
                        <c:pt idx="0">
                          <c:v>0.1931624058304787</c:v>
                        </c:pt>
                        <c:pt idx="1">
                          <c:v>0.23042689525962087</c:v>
                        </c:pt>
                        <c:pt idx="2">
                          <c:v>0.26917456251804817</c:v>
                        </c:pt>
                        <c:pt idx="3">
                          <c:v>0.16652382531325527</c:v>
                        </c:pt>
                        <c:pt idx="4">
                          <c:v>0.10187146710490272</c:v>
                        </c:pt>
                      </c:numCache>
                    </c:numRef>
                  </c:minus>
                  <c:spPr>
                    <a:noFill/>
                    <a:ln w="9525" cap="flat" cmpd="sng" algn="ctr">
                      <a:solidFill>
                        <a:schemeClr val="accent1"/>
                      </a:solidFill>
                      <a:round/>
                    </a:ln>
                    <a:effectLst/>
                  </c:spPr>
                </c:errBars>
                <c:xVal>
                  <c:numRef>
                    <c:extLst>
                      <c:ext uri="{02D57815-91ED-43cb-92C2-25804820EDAC}">
                        <c15:formulaRef>
                          <c15:sqref>Sheet1!$B$2:$F$2</c15:sqref>
                        </c15:formulaRef>
                      </c:ext>
                    </c:extLst>
                    <c:numCache>
                      <c:formatCode>General</c:formatCode>
                      <c:ptCount val="5"/>
                      <c:pt idx="0">
                        <c:v>0.40522000000000002</c:v>
                      </c:pt>
                      <c:pt idx="1">
                        <c:v>2.6280700000000001</c:v>
                      </c:pt>
                      <c:pt idx="2">
                        <c:v>7.4148699999999996</c:v>
                      </c:pt>
                      <c:pt idx="3">
                        <c:v>5.9297399999999998</c:v>
                      </c:pt>
                      <c:pt idx="4">
                        <c:v>5.8319999999999999</c:v>
                      </c:pt>
                    </c:numCache>
                  </c:numRef>
                </c:xVal>
                <c:yVal>
                  <c:numRef>
                    <c:extLst>
                      <c:ext uri="{02D57815-91ED-43cb-92C2-25804820EDAC}">
                        <c15:formulaRef>
                          <c15:sqref>Sheet1!$B$9:$F$9</c15:sqref>
                        </c15:formulaRef>
                      </c:ext>
                    </c:extLst>
                    <c:numCache>
                      <c:formatCode>General</c:formatCode>
                      <c:ptCount val="5"/>
                      <c:pt idx="0">
                        <c:v>3.519342670005444</c:v>
                      </c:pt>
                      <c:pt idx="1">
                        <c:v>4.7858846210156871</c:v>
                      </c:pt>
                      <c:pt idx="2">
                        <c:v>3.4703483019484196</c:v>
                      </c:pt>
                      <c:pt idx="3">
                        <c:v>3.4113345766474295</c:v>
                      </c:pt>
                      <c:pt idx="4">
                        <c:v>3.3558068037939202</c:v>
                      </c:pt>
                    </c:numCache>
                  </c:numRef>
                </c:yVal>
                <c:smooth val="0"/>
                <c:extLst>
                  <c:ext xmlns:c16="http://schemas.microsoft.com/office/drawing/2014/chart" uri="{C3380CC4-5D6E-409C-BE32-E72D297353CC}">
                    <c16:uniqueId val="{00000001-3301-4A95-8D68-83BC368369FD}"/>
                  </c:ext>
                </c:extLst>
              </c15:ser>
            </c15:filteredScatterSeries>
            <c15:filteredScatterSeries>
              <c15:ser>
                <c:idx val="1"/>
                <c:order val="1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Sheet1!$A$12</c15:sqref>
                        </c15:formulaRef>
                      </c:ext>
                    </c:extLst>
                    <c:strCache>
                      <c:ptCount val="1"/>
                      <c:pt idx="0">
                        <c:v>40</c:v>
                      </c:pt>
                    </c:strCache>
                  </c:strRef>
                </c:tx>
                <c:spPr>
                  <a:ln w="25400" cap="rnd">
                    <a:noFill/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2"/>
                    </a:solidFill>
                    <a:ln w="9525">
                      <a:solidFill>
                        <a:schemeClr val="accent2"/>
                      </a:solidFill>
                    </a:ln>
                    <a:effectLst/>
                  </c:spPr>
                </c:marker>
                <c:errBars>
                  <c:errDir val="x"/>
                  <c:errBarType val="both"/>
                  <c:errValType val="fixedVal"/>
                  <c:noEndCap val="1"/>
                  <c:val val="0"/>
                  <c:spPr>
                    <a:noFill/>
                    <a:ln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round/>
                    </a:ln>
                    <a:effectLst/>
                  </c:spPr>
                </c:errBars>
                <c:errBars>
                  <c:errDir val="y"/>
                  <c:errBarType val="both"/>
                  <c:errValType val="cust"/>
                  <c:noEndCap val="0"/>
                  <c:plus>
                    <c:numRef>
                      <c:extLst xmlns:c15="http://schemas.microsoft.com/office/drawing/2012/chart">
                        <c:ext xmlns:c15="http://schemas.microsoft.com/office/drawing/2012/chart" uri="{02D57815-91ED-43cb-92C2-25804820EDAC}">
                          <c15:formulaRef>
                            <c15:sqref>Sheet1!$B$18:$F$18</c15:sqref>
                          </c15:formulaRef>
                        </c:ext>
                      </c:extLst>
                      <c:numCache>
                        <c:formatCode>General</c:formatCode>
                        <c:ptCount val="5"/>
                        <c:pt idx="0">
                          <c:v>0.13768645448164407</c:v>
                        </c:pt>
                        <c:pt idx="1">
                          <c:v>0.34014433221086365</c:v>
                        </c:pt>
                        <c:pt idx="2">
                          <c:v>0.20840072475511701</c:v>
                        </c:pt>
                        <c:pt idx="3">
                          <c:v>0.16000806091654024</c:v>
                        </c:pt>
                        <c:pt idx="4">
                          <c:v>0.4161855355915498</c:v>
                        </c:pt>
                      </c:numCache>
                    </c:numRef>
                  </c:plus>
                  <c:minus>
                    <c:numRef>
                      <c:extLst xmlns:c15="http://schemas.microsoft.com/office/drawing/2012/chart">
                        <c:ext xmlns:c15="http://schemas.microsoft.com/office/drawing/2012/chart" uri="{02D57815-91ED-43cb-92C2-25804820EDAC}">
                          <c15:formulaRef>
                            <c15:sqref>Sheet1!$B$26:$F$26</c15:sqref>
                          </c15:formulaRef>
                        </c:ext>
                      </c:extLst>
                      <c:numCache>
                        <c:formatCode>General</c:formatCode>
                        <c:ptCount val="5"/>
                        <c:pt idx="0">
                          <c:v>8.2623816448469153E-2</c:v>
                        </c:pt>
                        <c:pt idx="1">
                          <c:v>0.79825825259513183</c:v>
                        </c:pt>
                        <c:pt idx="2">
                          <c:v>0.1499911849140656</c:v>
                        </c:pt>
                        <c:pt idx="3">
                          <c:v>0.1577197880191025</c:v>
                        </c:pt>
                        <c:pt idx="4">
                          <c:v>0.25983848407160004</c:v>
                        </c:pt>
                      </c:numCache>
                    </c:numRef>
                  </c:minus>
                  <c:spPr>
                    <a:noFill/>
                    <a:ln w="9525" cap="flat" cmpd="sng" algn="ctr">
                      <a:solidFill>
                        <a:schemeClr val="accent2"/>
                      </a:solidFill>
                      <a:round/>
                    </a:ln>
                    <a:effectLst/>
                  </c:spPr>
                </c:errBars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Sheet1!$B$2:$F$2</c15:sqref>
                        </c15:formulaRef>
                      </c:ext>
                    </c:extLst>
                    <c:numCache>
                      <c:formatCode>General</c:formatCode>
                      <c:ptCount val="5"/>
                      <c:pt idx="0">
                        <c:v>0.40522000000000002</c:v>
                      </c:pt>
                      <c:pt idx="1">
                        <c:v>2.6280700000000001</c:v>
                      </c:pt>
                      <c:pt idx="2">
                        <c:v>7.4148699999999996</c:v>
                      </c:pt>
                      <c:pt idx="3">
                        <c:v>5.9297399999999998</c:v>
                      </c:pt>
                      <c:pt idx="4">
                        <c:v>5.8319999999999999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Sheet1!$B$17:$F$17</c15:sqref>
                        </c15:formulaRef>
                      </c:ext>
                    </c:extLst>
                    <c:numCache>
                      <c:formatCode>General</c:formatCode>
                      <c:ptCount val="5"/>
                      <c:pt idx="0">
                        <c:v>3.4561371154161487</c:v>
                      </c:pt>
                      <c:pt idx="1">
                        <c:v>6.1694155982483379</c:v>
                      </c:pt>
                      <c:pt idx="2">
                        <c:v>4.4715498840219805</c:v>
                      </c:pt>
                      <c:pt idx="3">
                        <c:v>4.1082494220850041</c:v>
                      </c:pt>
                      <c:pt idx="4">
                        <c:v>4.2947577256335112</c:v>
                      </c:pt>
                    </c:numCache>
                  </c:numRef>
                </c:y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2-3301-4A95-8D68-83BC368369FD}"/>
                  </c:ext>
                </c:extLst>
              </c15:ser>
            </c15:filteredScatterSeries>
            <c15:filteredScatterSeries>
              <c15:ser>
                <c:idx val="2"/>
                <c:order val="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Sheet1!$A$20</c15:sqref>
                        </c15:formulaRef>
                      </c:ext>
                    </c:extLst>
                    <c:strCache>
                      <c:ptCount val="1"/>
                      <c:pt idx="0">
                        <c:v>60</c:v>
                      </c:pt>
                    </c:strCache>
                  </c:strRef>
                </c:tx>
                <c:spPr>
                  <a:ln w="25400" cap="rnd">
                    <a:noFill/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3"/>
                    </a:solidFill>
                    <a:ln w="9525">
                      <a:solidFill>
                        <a:schemeClr val="accent3"/>
                      </a:solidFill>
                    </a:ln>
                    <a:effectLst/>
                  </c:spPr>
                </c:marker>
                <c:errBars>
                  <c:errDir val="x"/>
                  <c:errBarType val="both"/>
                  <c:errValType val="fixedVal"/>
                  <c:noEndCap val="1"/>
                  <c:val val="0"/>
                  <c:spPr>
                    <a:noFill/>
                    <a:ln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round/>
                    </a:ln>
                    <a:effectLst/>
                  </c:spPr>
                </c:errBars>
                <c:errBars>
                  <c:errDir val="y"/>
                  <c:errBarType val="both"/>
                  <c:errValType val="cust"/>
                  <c:noEndCap val="0"/>
                  <c:plus>
                    <c:numRef>
                      <c:extLst xmlns:c15="http://schemas.microsoft.com/office/drawing/2012/chart">
                        <c:ext xmlns:c15="http://schemas.microsoft.com/office/drawing/2012/chart" uri="{02D57815-91ED-43cb-92C2-25804820EDAC}">
                          <c15:formulaRef>
                            <c15:sqref>Sheet1!$B$26:$F$26</c15:sqref>
                          </c15:formulaRef>
                        </c:ext>
                      </c:extLst>
                      <c:numCache>
                        <c:formatCode>General</c:formatCode>
                        <c:ptCount val="5"/>
                        <c:pt idx="0">
                          <c:v>8.2623816448469153E-2</c:v>
                        </c:pt>
                        <c:pt idx="1">
                          <c:v>0.79825825259513183</c:v>
                        </c:pt>
                        <c:pt idx="2">
                          <c:v>0.1499911849140656</c:v>
                        </c:pt>
                        <c:pt idx="3">
                          <c:v>0.1577197880191025</c:v>
                        </c:pt>
                        <c:pt idx="4">
                          <c:v>0.25983848407160004</c:v>
                        </c:pt>
                      </c:numCache>
                    </c:numRef>
                  </c:plus>
                  <c:minus>
                    <c:numRef>
                      <c:extLst xmlns:c15="http://schemas.microsoft.com/office/drawing/2012/chart">
                        <c:ext xmlns:c15="http://schemas.microsoft.com/office/drawing/2012/chart" uri="{02D57815-91ED-43cb-92C2-25804820EDAC}">
                          <c15:formulaRef>
                            <c15:sqref>Sheet1!$B$26:$F$26</c15:sqref>
                          </c15:formulaRef>
                        </c:ext>
                      </c:extLst>
                      <c:numCache>
                        <c:formatCode>General</c:formatCode>
                        <c:ptCount val="5"/>
                        <c:pt idx="0">
                          <c:v>8.2623816448469153E-2</c:v>
                        </c:pt>
                        <c:pt idx="1">
                          <c:v>0.79825825259513183</c:v>
                        </c:pt>
                        <c:pt idx="2">
                          <c:v>0.1499911849140656</c:v>
                        </c:pt>
                        <c:pt idx="3">
                          <c:v>0.1577197880191025</c:v>
                        </c:pt>
                        <c:pt idx="4">
                          <c:v>0.25983848407160004</c:v>
                        </c:pt>
                      </c:numCache>
                    </c:numRef>
                  </c:minus>
                  <c:spPr>
                    <a:noFill/>
                    <a:ln w="9525" cap="flat" cmpd="sng" algn="ctr">
                      <a:solidFill>
                        <a:schemeClr val="accent3"/>
                      </a:solidFill>
                      <a:round/>
                    </a:ln>
                    <a:effectLst/>
                  </c:spPr>
                </c:errBars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Sheet1!$B$2:$F$2</c15:sqref>
                        </c15:formulaRef>
                      </c:ext>
                    </c:extLst>
                    <c:numCache>
                      <c:formatCode>General</c:formatCode>
                      <c:ptCount val="5"/>
                      <c:pt idx="0">
                        <c:v>0.40522000000000002</c:v>
                      </c:pt>
                      <c:pt idx="1">
                        <c:v>2.6280700000000001</c:v>
                      </c:pt>
                      <c:pt idx="2">
                        <c:v>7.4148699999999996</c:v>
                      </c:pt>
                      <c:pt idx="3">
                        <c:v>5.9297399999999998</c:v>
                      </c:pt>
                      <c:pt idx="4">
                        <c:v>5.8319999999999999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Sheet1!$B$25:$F$25</c15:sqref>
                        </c15:formulaRef>
                      </c:ext>
                    </c:extLst>
                    <c:numCache>
                      <c:formatCode>General</c:formatCode>
                      <c:ptCount val="5"/>
                      <c:pt idx="0">
                        <c:v>3.1587459170856826</c:v>
                      </c:pt>
                      <c:pt idx="1">
                        <c:v>8.5735129103711678</c:v>
                      </c:pt>
                      <c:pt idx="2">
                        <c:v>6.3935541737328077</c:v>
                      </c:pt>
                      <c:pt idx="3">
                        <c:v>5.129466132773512</c:v>
                      </c:pt>
                      <c:pt idx="4">
                        <c:v>5.0642681531010227</c:v>
                      </c:pt>
                    </c:numCache>
                  </c:numRef>
                </c:y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3-3301-4A95-8D68-83BC368369FD}"/>
                  </c:ext>
                </c:extLst>
              </c15:ser>
            </c15:filteredScatterSeries>
            <c15:filteredScatterSeries>
              <c15:ser>
                <c:idx val="4"/>
                <c:order val="4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Sheet1!$A$36</c15:sqref>
                        </c15:formulaRef>
                      </c:ext>
                    </c:extLst>
                    <c:strCache>
                      <c:ptCount val="1"/>
                      <c:pt idx="0">
                        <c:v>100</c:v>
                      </c:pt>
                    </c:strCache>
                  </c:strRef>
                </c:tx>
                <c:spPr>
                  <a:ln w="25400" cap="rnd">
                    <a:noFill/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5"/>
                    </a:solidFill>
                    <a:ln w="9525">
                      <a:solidFill>
                        <a:schemeClr val="accent5"/>
                      </a:solidFill>
                    </a:ln>
                    <a:effectLst/>
                  </c:spPr>
                </c:marker>
                <c:errBars>
                  <c:errDir val="y"/>
                  <c:errBarType val="both"/>
                  <c:errValType val="stdErr"/>
                  <c:noEndCap val="0"/>
                  <c:spPr>
                    <a:noFill/>
                    <a:ln w="9525" cap="flat" cmpd="sng" algn="ctr">
                      <a:solidFill>
                        <a:schemeClr val="accent5"/>
                      </a:solidFill>
                      <a:round/>
                    </a:ln>
                    <a:effectLst/>
                  </c:spPr>
                </c:errBars>
                <c:errBars>
                  <c:errDir val="x"/>
                  <c:errBarType val="both"/>
                  <c:errValType val="fixedVal"/>
                  <c:noEndCap val="1"/>
                  <c:val val="0"/>
                  <c:spPr>
                    <a:noFill/>
                    <a:ln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round/>
                    </a:ln>
                    <a:effectLst/>
                  </c:spPr>
                </c:errBars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Sheet1!$B$2:$F$2</c15:sqref>
                        </c15:formulaRef>
                      </c:ext>
                    </c:extLst>
                    <c:numCache>
                      <c:formatCode>General</c:formatCode>
                      <c:ptCount val="5"/>
                      <c:pt idx="0">
                        <c:v>0.40522000000000002</c:v>
                      </c:pt>
                      <c:pt idx="1">
                        <c:v>2.6280700000000001</c:v>
                      </c:pt>
                      <c:pt idx="2">
                        <c:v>7.4148699999999996</c:v>
                      </c:pt>
                      <c:pt idx="3">
                        <c:v>5.9297399999999998</c:v>
                      </c:pt>
                      <c:pt idx="4">
                        <c:v>5.8319999999999999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Sheet1!$B$41:$F$41</c15:sqref>
                        </c15:formulaRef>
                      </c:ext>
                    </c:extLst>
                    <c:numCache>
                      <c:formatCode>General</c:formatCode>
                      <c:ptCount val="5"/>
                      <c:pt idx="0">
                        <c:v>3.1849207519015899</c:v>
                      </c:pt>
                      <c:pt idx="1">
                        <c:v>9.9305083383803687</c:v>
                      </c:pt>
                      <c:pt idx="2">
                        <c:v>7.6194294066393295</c:v>
                      </c:pt>
                      <c:pt idx="3">
                        <c:v>6.6872428023793873</c:v>
                      </c:pt>
                      <c:pt idx="4">
                        <c:v>5.0511098478489336</c:v>
                      </c:pt>
                    </c:numCache>
                  </c:numRef>
                </c:y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4-3301-4A95-8D68-83BC368369FD}"/>
                  </c:ext>
                </c:extLst>
              </c15:ser>
            </c15:filteredScatterSeries>
          </c:ext>
        </c:extLst>
      </c:scatterChart>
      <c:valAx>
        <c:axId val="553491567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nl-NL" sz="1200" dirty="0" err="1"/>
                  <a:t>Weight</a:t>
                </a:r>
                <a:r>
                  <a:rPr lang="nl-NL" sz="1200" dirty="0"/>
                  <a:t> of </a:t>
                </a:r>
                <a:r>
                  <a:rPr lang="nl-NL" sz="1200" dirty="0" err="1"/>
                  <a:t>larvae</a:t>
                </a:r>
                <a:r>
                  <a:rPr lang="nl-NL" sz="1200" dirty="0"/>
                  <a:t> (length</a:t>
                </a:r>
                <a:r>
                  <a:rPr lang="nl-NL" sz="1200" baseline="30000" dirty="0"/>
                  <a:t>3</a:t>
                </a:r>
                <a:r>
                  <a:rPr lang="nl-NL" sz="1200" dirty="0"/>
                  <a:t> mm)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LID4096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LID4096"/>
          </a:p>
        </c:txPr>
        <c:crossAx val="553485743"/>
        <c:crosses val="autoZero"/>
        <c:crossBetween val="midCat"/>
      </c:valAx>
      <c:valAx>
        <c:axId val="55348574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nl-NL" sz="1200"/>
                  <a:t>Average distance to bottom of grid (mm)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LID4096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LID4096"/>
          </a:p>
        </c:txPr>
        <c:crossAx val="553491567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rgbClr val="FFFFFF"/>
    </a:solidFill>
    <a:ln w="12700" cap="flat" cmpd="sng" algn="ctr">
      <a:solidFill>
        <a:srgbClr val="1CADE4"/>
      </a:solidFill>
      <a:prstDash val="solid"/>
      <a:miter lim="800000"/>
    </a:ln>
    <a:effectLst/>
  </c:spPr>
  <c:txPr>
    <a:bodyPr/>
    <a:lstStyle/>
    <a:p>
      <a:pPr>
        <a:defRPr>
          <a:solidFill>
            <a:schemeClr val="tx1"/>
          </a:solidFill>
          <a:latin typeface="+mn-lt"/>
          <a:ea typeface="+mn-ea"/>
          <a:cs typeface="+mn-cs"/>
        </a:defRPr>
      </a:pPr>
      <a:endParaRPr lang="LID4096"/>
    </a:p>
  </c:txPr>
  <c:externalData r:id="rId4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pPr>
            <a:r>
              <a:rPr lang="nl-NL" sz="1600"/>
              <a:t>Duration of movement for different values of </a:t>
            </a:r>
          </a:p>
          <a:p>
            <a:pPr>
              <a:defRPr sz="1600"/>
            </a:pPr>
            <a:r>
              <a:rPr lang="nl-NL" sz="1600"/>
              <a:t>maximum tiredness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0" baseline="0">
              <a:solidFill>
                <a:srgbClr val="000000"/>
              </a:solidFill>
              <a:latin typeface="+mn-lt"/>
              <a:ea typeface="+mn-ea"/>
              <a:cs typeface="+mn-cs"/>
            </a:defRPr>
          </a:pPr>
          <a:endParaRPr lang="LID4096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Sheet1!$A$4</c:f>
              <c:strCache>
                <c:ptCount val="1"/>
                <c:pt idx="0">
                  <c:v>25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errBars>
            <c:errDir val="x"/>
            <c:errBarType val="both"/>
            <c:errValType val="fixedVal"/>
            <c:noEndCap val="1"/>
            <c:val val="0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errBars>
            <c:errDir val="y"/>
            <c:errBarType val="both"/>
            <c:errValType val="cust"/>
            <c:noEndCap val="0"/>
            <c:plus>
              <c:numRef>
                <c:f>Sheet1!$B$10:$F$10</c:f>
                <c:numCache>
                  <c:formatCode>General</c:formatCode>
                  <c:ptCount val="5"/>
                  <c:pt idx="0">
                    <c:v>9.4014284313864757E-2</c:v>
                  </c:pt>
                  <c:pt idx="1">
                    <c:v>2.7897231446960949E-2</c:v>
                  </c:pt>
                  <c:pt idx="2">
                    <c:v>0</c:v>
                  </c:pt>
                  <c:pt idx="3">
                    <c:v>8.5010012692209772E-2</c:v>
                  </c:pt>
                  <c:pt idx="4">
                    <c:v>1.5973384223958647E-2</c:v>
                  </c:pt>
                </c:numCache>
              </c:numRef>
            </c:plus>
            <c:minus>
              <c:numRef>
                <c:f>Sheet1!$B$10:$F$10</c:f>
                <c:numCache>
                  <c:formatCode>General</c:formatCode>
                  <c:ptCount val="5"/>
                  <c:pt idx="0">
                    <c:v>9.4014284313864757E-2</c:v>
                  </c:pt>
                  <c:pt idx="1">
                    <c:v>2.7897231446960949E-2</c:v>
                  </c:pt>
                  <c:pt idx="2">
                    <c:v>0</c:v>
                  </c:pt>
                  <c:pt idx="3">
                    <c:v>8.5010012692209772E-2</c:v>
                  </c:pt>
                  <c:pt idx="4">
                    <c:v>1.5973384223958647E-2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xVal>
            <c:numRef>
              <c:f>Sheet1!$B$2:$F$2</c:f>
              <c:numCache>
                <c:formatCode>General</c:formatCode>
                <c:ptCount val="5"/>
                <c:pt idx="0">
                  <c:v>0.40522000000000002</c:v>
                </c:pt>
                <c:pt idx="1">
                  <c:v>2.6280700000000001</c:v>
                </c:pt>
                <c:pt idx="2">
                  <c:v>7.4148699999999996</c:v>
                </c:pt>
                <c:pt idx="3">
                  <c:v>5.9297399999999998</c:v>
                </c:pt>
                <c:pt idx="4">
                  <c:v>5.8319999999999999</c:v>
                </c:pt>
              </c:numCache>
            </c:numRef>
          </c:xVal>
          <c:yVal>
            <c:numRef>
              <c:f>Sheet1!$B$9:$F$9</c:f>
              <c:numCache>
                <c:formatCode>General</c:formatCode>
                <c:ptCount val="5"/>
                <c:pt idx="0">
                  <c:v>5.0549059578579225</c:v>
                </c:pt>
                <c:pt idx="1">
                  <c:v>15.83297382669306</c:v>
                </c:pt>
                <c:pt idx="2">
                  <c:v>10</c:v>
                </c:pt>
                <c:pt idx="3">
                  <c:v>10.365989832312719</c:v>
                </c:pt>
                <c:pt idx="4">
                  <c:v>10.846010213610601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28E0-42A0-963F-CB6B60FC81FC}"/>
            </c:ext>
          </c:extLst>
        </c:ser>
        <c:ser>
          <c:idx val="1"/>
          <c:order val="1"/>
          <c:tx>
            <c:strRef>
              <c:f>Sheet1!$A$12</c:f>
              <c:strCache>
                <c:ptCount val="1"/>
                <c:pt idx="0">
                  <c:v>50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errBars>
            <c:errDir val="x"/>
            <c:errBarType val="both"/>
            <c:errValType val="fixedVal"/>
            <c:noEndCap val="1"/>
            <c:val val="0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errBars>
            <c:errDir val="y"/>
            <c:errBarType val="both"/>
            <c:errValType val="cust"/>
            <c:noEndCap val="0"/>
            <c:plus>
              <c:numRef>
                <c:f>Sheet1!$B$18:$F$18</c:f>
                <c:numCache>
                  <c:formatCode>General</c:formatCode>
                  <c:ptCount val="5"/>
                  <c:pt idx="0">
                    <c:v>0.27511524865650261</c:v>
                  </c:pt>
                  <c:pt idx="1">
                    <c:v>0.27661287350193026</c:v>
                  </c:pt>
                  <c:pt idx="2">
                    <c:v>4.7727272727399843E-3</c:v>
                  </c:pt>
                  <c:pt idx="3">
                    <c:v>0.5863891758692007</c:v>
                  </c:pt>
                  <c:pt idx="4">
                    <c:v>0.28037116812161667</c:v>
                  </c:pt>
                </c:numCache>
              </c:numRef>
            </c:plus>
            <c:minus>
              <c:numRef>
                <c:f>Sheet1!$B$18:$F$18</c:f>
                <c:numCache>
                  <c:formatCode>General</c:formatCode>
                  <c:ptCount val="5"/>
                  <c:pt idx="0">
                    <c:v>0.27511524865650261</c:v>
                  </c:pt>
                  <c:pt idx="1">
                    <c:v>0.27661287350193026</c:v>
                  </c:pt>
                  <c:pt idx="2">
                    <c:v>4.7727272727399843E-3</c:v>
                  </c:pt>
                  <c:pt idx="3">
                    <c:v>0.5863891758692007</c:v>
                  </c:pt>
                  <c:pt idx="4">
                    <c:v>0.28037116812161667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xVal>
            <c:numRef>
              <c:f>Sheet1!$B$2:$F$2</c:f>
              <c:numCache>
                <c:formatCode>General</c:formatCode>
                <c:ptCount val="5"/>
                <c:pt idx="0">
                  <c:v>0.40522000000000002</c:v>
                </c:pt>
                <c:pt idx="1">
                  <c:v>2.6280700000000001</c:v>
                </c:pt>
                <c:pt idx="2">
                  <c:v>7.4148699999999996</c:v>
                </c:pt>
                <c:pt idx="3">
                  <c:v>5.9297399999999998</c:v>
                </c:pt>
                <c:pt idx="4">
                  <c:v>5.8319999999999999</c:v>
                </c:pt>
              </c:numCache>
            </c:numRef>
          </c:xVal>
          <c:yVal>
            <c:numRef>
              <c:f>Sheet1!$B$17:$F$17</c:f>
              <c:numCache>
                <c:formatCode>General</c:formatCode>
                <c:ptCount val="5"/>
                <c:pt idx="0">
                  <c:v>6.0843611734835088</c:v>
                </c:pt>
                <c:pt idx="1">
                  <c:v>29.293974713585165</c:v>
                </c:pt>
                <c:pt idx="2">
                  <c:v>18.995227272727259</c:v>
                </c:pt>
                <c:pt idx="3">
                  <c:v>16.549508201529484</c:v>
                </c:pt>
                <c:pt idx="4">
                  <c:v>19.79430154702662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28E0-42A0-963F-CB6B60FC81FC}"/>
            </c:ext>
          </c:extLst>
        </c:ser>
        <c:ser>
          <c:idx val="2"/>
          <c:order val="2"/>
          <c:tx>
            <c:strRef>
              <c:f>Sheet1!$A$20</c:f>
              <c:strCache>
                <c:ptCount val="1"/>
                <c:pt idx="0">
                  <c:v>75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errBars>
            <c:errDir val="x"/>
            <c:errBarType val="both"/>
            <c:errValType val="fixedVal"/>
            <c:noEndCap val="1"/>
            <c:val val="0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errBars>
            <c:errDir val="y"/>
            <c:errBarType val="both"/>
            <c:errValType val="cust"/>
            <c:noEndCap val="0"/>
            <c:plus>
              <c:numRef>
                <c:f>Sheet1!$B$26:$F$26</c:f>
                <c:numCache>
                  <c:formatCode>General</c:formatCode>
                  <c:ptCount val="5"/>
                  <c:pt idx="0">
                    <c:v>0.31230112217916151</c:v>
                  </c:pt>
                  <c:pt idx="1">
                    <c:v>0.98829717262042971</c:v>
                  </c:pt>
                  <c:pt idx="2">
                    <c:v>7.9307626223618768E-2</c:v>
                  </c:pt>
                  <c:pt idx="3">
                    <c:v>0.27721630177969192</c:v>
                  </c:pt>
                  <c:pt idx="4">
                    <c:v>0.44996410717471785</c:v>
                  </c:pt>
                </c:numCache>
              </c:numRef>
            </c:plus>
            <c:minus>
              <c:numRef>
                <c:f>Sheet1!$B$26:$F$26</c:f>
                <c:numCache>
                  <c:formatCode>General</c:formatCode>
                  <c:ptCount val="5"/>
                  <c:pt idx="0">
                    <c:v>0.31230112217916151</c:v>
                  </c:pt>
                  <c:pt idx="1">
                    <c:v>0.98829717262042971</c:v>
                  </c:pt>
                  <c:pt idx="2">
                    <c:v>7.9307626223618768E-2</c:v>
                  </c:pt>
                  <c:pt idx="3">
                    <c:v>0.27721630177969192</c:v>
                  </c:pt>
                  <c:pt idx="4">
                    <c:v>0.44996410717471785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xVal>
            <c:numRef>
              <c:f>Sheet1!$B$2:$F$2</c:f>
              <c:numCache>
                <c:formatCode>General</c:formatCode>
                <c:ptCount val="5"/>
                <c:pt idx="0">
                  <c:v>0.40522000000000002</c:v>
                </c:pt>
                <c:pt idx="1">
                  <c:v>2.6280700000000001</c:v>
                </c:pt>
                <c:pt idx="2">
                  <c:v>7.4148699999999996</c:v>
                </c:pt>
                <c:pt idx="3">
                  <c:v>5.9297399999999998</c:v>
                </c:pt>
                <c:pt idx="4">
                  <c:v>5.8319999999999999</c:v>
                </c:pt>
              </c:numCache>
            </c:numRef>
          </c:xVal>
          <c:yVal>
            <c:numRef>
              <c:f>Sheet1!$B$25:$F$25</c:f>
              <c:numCache>
                <c:formatCode>General</c:formatCode>
                <c:ptCount val="5"/>
                <c:pt idx="0">
                  <c:v>5.522554263836744</c:v>
                </c:pt>
                <c:pt idx="1">
                  <c:v>43.278030044321163</c:v>
                </c:pt>
                <c:pt idx="2">
                  <c:v>27.769290024402562</c:v>
                </c:pt>
                <c:pt idx="3">
                  <c:v>21.705247254764281</c:v>
                </c:pt>
                <c:pt idx="4">
                  <c:v>26.098078782697979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28E0-42A0-963F-CB6B60FC81FC}"/>
            </c:ext>
          </c:extLst>
        </c:ser>
        <c:ser>
          <c:idx val="3"/>
          <c:order val="3"/>
          <c:tx>
            <c:strRef>
              <c:f>Sheet1!$A$28</c:f>
              <c:strCache>
                <c:ptCount val="1"/>
                <c:pt idx="0">
                  <c:v>100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19050">
                <a:solidFill>
                  <a:schemeClr val="accent4"/>
                </a:solidFill>
              </a:ln>
              <a:effectLst/>
            </c:spPr>
          </c:marker>
          <c:errBars>
            <c:errDir val="x"/>
            <c:errBarType val="both"/>
            <c:errValType val="fixedVal"/>
            <c:noEndCap val="1"/>
            <c:val val="0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errBars>
            <c:errDir val="y"/>
            <c:errBarType val="both"/>
            <c:errValType val="cust"/>
            <c:noEndCap val="0"/>
            <c:plus>
              <c:numRef>
                <c:f>Sheet1!$B$34:$F$34</c:f>
                <c:numCache>
                  <c:formatCode>General</c:formatCode>
                  <c:ptCount val="5"/>
                  <c:pt idx="0">
                    <c:v>0.36198148963605542</c:v>
                  </c:pt>
                  <c:pt idx="1">
                    <c:v>0.51723844143079534</c:v>
                  </c:pt>
                  <c:pt idx="2">
                    <c:v>8.8251287573653442E-2</c:v>
                  </c:pt>
                  <c:pt idx="3">
                    <c:v>0.53720180981054844</c:v>
                  </c:pt>
                  <c:pt idx="4">
                    <c:v>0.81946285418701992</c:v>
                  </c:pt>
                </c:numCache>
              </c:numRef>
            </c:plus>
            <c:minus>
              <c:numRef>
                <c:f>Sheet1!$B$34:$F$34</c:f>
                <c:numCache>
                  <c:formatCode>General</c:formatCode>
                  <c:ptCount val="5"/>
                  <c:pt idx="0">
                    <c:v>0.36198148963605542</c:v>
                  </c:pt>
                  <c:pt idx="1">
                    <c:v>0.51723844143079534</c:v>
                  </c:pt>
                  <c:pt idx="2">
                    <c:v>8.8251287573653442E-2</c:v>
                  </c:pt>
                  <c:pt idx="3">
                    <c:v>0.53720180981054844</c:v>
                  </c:pt>
                  <c:pt idx="4">
                    <c:v>0.81946285418701992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xVal>
            <c:numRef>
              <c:f>Sheet1!$B$2:$F$2</c:f>
              <c:numCache>
                <c:formatCode>General</c:formatCode>
                <c:ptCount val="5"/>
                <c:pt idx="0">
                  <c:v>0.40522000000000002</c:v>
                </c:pt>
                <c:pt idx="1">
                  <c:v>2.6280700000000001</c:v>
                </c:pt>
                <c:pt idx="2">
                  <c:v>7.4148699999999996</c:v>
                </c:pt>
                <c:pt idx="3">
                  <c:v>5.9297399999999998</c:v>
                </c:pt>
                <c:pt idx="4">
                  <c:v>5.8319999999999999</c:v>
                </c:pt>
              </c:numCache>
            </c:numRef>
          </c:xVal>
          <c:yVal>
            <c:numRef>
              <c:f>Sheet1!$B$33:$F$33</c:f>
              <c:numCache>
                <c:formatCode>General</c:formatCode>
                <c:ptCount val="5"/>
                <c:pt idx="0">
                  <c:v>5.5723033044215136</c:v>
                </c:pt>
                <c:pt idx="1">
                  <c:v>52.844061927082592</c:v>
                </c:pt>
                <c:pt idx="2">
                  <c:v>36.697917342703342</c:v>
                </c:pt>
                <c:pt idx="3">
                  <c:v>21.252896580856518</c:v>
                </c:pt>
                <c:pt idx="4">
                  <c:v>33.546846366856798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28E0-42A0-963F-CB6B60FC81F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53491567"/>
        <c:axId val="553485743"/>
      </c:scatterChart>
      <c:valAx>
        <c:axId val="553491567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rgbClr val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nl-NL" sz="1200" dirty="0" err="1"/>
                  <a:t>Weight</a:t>
                </a:r>
                <a:r>
                  <a:rPr lang="nl-NL" sz="1200" dirty="0"/>
                  <a:t> of </a:t>
                </a:r>
                <a:r>
                  <a:rPr lang="nl-NL" sz="1200" dirty="0" err="1"/>
                  <a:t>larvae</a:t>
                </a:r>
                <a:r>
                  <a:rPr lang="nl-NL" sz="1200" dirty="0"/>
                  <a:t> (length</a:t>
                </a:r>
                <a:r>
                  <a:rPr lang="nl-NL" sz="1200" baseline="30000" dirty="0"/>
                  <a:t>3</a:t>
                </a:r>
                <a:r>
                  <a:rPr lang="nl-NL" sz="1200" dirty="0"/>
                  <a:t> mm)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pPr>
              <a:endParaRPr lang="LID4096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pPr>
            <a:endParaRPr lang="LID4096"/>
          </a:p>
        </c:txPr>
        <c:crossAx val="553485743"/>
        <c:crosses val="autoZero"/>
        <c:crossBetween val="midCat"/>
      </c:valAx>
      <c:valAx>
        <c:axId val="55348574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rgbClr val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nl-NL" sz="1200"/>
                  <a:t>Mean duration of movement (s)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pPr>
              <a:endParaRPr lang="LID4096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pPr>
            <a:endParaRPr lang="LID4096"/>
          </a:p>
        </c:txPr>
        <c:crossAx val="553491567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rgbClr val="000000"/>
              </a:solidFill>
              <a:latin typeface="+mn-lt"/>
              <a:ea typeface="+mn-ea"/>
              <a:cs typeface="+mn-cs"/>
            </a:defRPr>
          </a:pPr>
          <a:endParaRPr lang="LID4096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rgbClr val="FFFFFF"/>
    </a:solidFill>
    <a:ln w="12700" cap="flat" cmpd="sng" algn="ctr">
      <a:solidFill>
        <a:srgbClr val="1CADE4"/>
      </a:solidFill>
      <a:prstDash val="solid"/>
      <a:miter lim="800000"/>
    </a:ln>
    <a:effectLst/>
  </c:spPr>
  <c:txPr>
    <a:bodyPr/>
    <a:lstStyle/>
    <a:p>
      <a:pPr>
        <a:defRPr>
          <a:solidFill>
            <a:srgbClr val="000000"/>
          </a:solidFill>
          <a:latin typeface="+mn-lt"/>
          <a:ea typeface="+mn-ea"/>
          <a:cs typeface="+mn-cs"/>
        </a:defRPr>
      </a:pPr>
      <a:endParaRPr lang="LID4096"/>
    </a:p>
  </c:txPr>
  <c:externalData r:id="rId4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pPr>
            <a:r>
              <a:rPr lang="nl-NL" sz="1600"/>
              <a:t>Duration of movement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0" baseline="0">
              <a:solidFill>
                <a:srgbClr val="000000"/>
              </a:solidFill>
              <a:latin typeface="+mn-lt"/>
              <a:ea typeface="+mn-ea"/>
              <a:cs typeface="+mn-cs"/>
            </a:defRPr>
          </a:pPr>
          <a:endParaRPr lang="LID4096"/>
        </a:p>
      </c:txPr>
    </c:title>
    <c:autoTitleDeleted val="0"/>
    <c:plotArea>
      <c:layout/>
      <c:scatterChart>
        <c:scatterStyle val="lineMarker"/>
        <c:varyColors val="0"/>
        <c:ser>
          <c:idx val="2"/>
          <c:order val="2"/>
          <c:tx>
            <c:strRef>
              <c:f>Sheet1!$A$20</c:f>
              <c:strCache>
                <c:ptCount val="1"/>
                <c:pt idx="0">
                  <c:v>75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19050">
                <a:solidFill>
                  <a:schemeClr val="accent3"/>
                </a:solidFill>
              </a:ln>
              <a:effectLst/>
            </c:spPr>
          </c:marker>
          <c:errBars>
            <c:errDir val="x"/>
            <c:errBarType val="both"/>
            <c:errValType val="fixedVal"/>
            <c:noEndCap val="1"/>
            <c:val val="0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errBars>
            <c:errDir val="y"/>
            <c:errBarType val="both"/>
            <c:errValType val="cust"/>
            <c:noEndCap val="0"/>
            <c:plus>
              <c:numRef>
                <c:f>Sheet1!$B$26:$F$26</c:f>
                <c:numCache>
                  <c:formatCode>General</c:formatCode>
                  <c:ptCount val="5"/>
                  <c:pt idx="0">
                    <c:v>0.31230112217916151</c:v>
                  </c:pt>
                  <c:pt idx="1">
                    <c:v>0.98829717262042971</c:v>
                  </c:pt>
                  <c:pt idx="2">
                    <c:v>7.9307626223618768E-2</c:v>
                  </c:pt>
                  <c:pt idx="3">
                    <c:v>0.27721630177969192</c:v>
                  </c:pt>
                  <c:pt idx="4">
                    <c:v>0.44996410717471785</c:v>
                  </c:pt>
                </c:numCache>
              </c:numRef>
            </c:plus>
            <c:minus>
              <c:numRef>
                <c:f>Sheet1!$B$26:$F$26</c:f>
                <c:numCache>
                  <c:formatCode>General</c:formatCode>
                  <c:ptCount val="5"/>
                  <c:pt idx="0">
                    <c:v>0.31230112217916151</c:v>
                  </c:pt>
                  <c:pt idx="1">
                    <c:v>0.98829717262042971</c:v>
                  </c:pt>
                  <c:pt idx="2">
                    <c:v>7.9307626223618768E-2</c:v>
                  </c:pt>
                  <c:pt idx="3">
                    <c:v>0.27721630177969192</c:v>
                  </c:pt>
                  <c:pt idx="4">
                    <c:v>0.44996410717471785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xVal>
            <c:numRef>
              <c:f>Sheet1!$B$2:$F$2</c:f>
              <c:numCache>
                <c:formatCode>General</c:formatCode>
                <c:ptCount val="5"/>
                <c:pt idx="0">
                  <c:v>0.40522000000000002</c:v>
                </c:pt>
                <c:pt idx="1">
                  <c:v>2.6280700000000001</c:v>
                </c:pt>
                <c:pt idx="2">
                  <c:v>7.4148699999999996</c:v>
                </c:pt>
                <c:pt idx="3">
                  <c:v>5.9297399999999998</c:v>
                </c:pt>
                <c:pt idx="4">
                  <c:v>5.8319999999999999</c:v>
                </c:pt>
              </c:numCache>
            </c:numRef>
          </c:xVal>
          <c:yVal>
            <c:numRef>
              <c:f>Sheet1!$B$25:$F$25</c:f>
              <c:numCache>
                <c:formatCode>General</c:formatCode>
                <c:ptCount val="5"/>
                <c:pt idx="0">
                  <c:v>5.522554263836744</c:v>
                </c:pt>
                <c:pt idx="1">
                  <c:v>43.278030044321163</c:v>
                </c:pt>
                <c:pt idx="2">
                  <c:v>27.769290024402562</c:v>
                </c:pt>
                <c:pt idx="3">
                  <c:v>21.705247254764281</c:v>
                </c:pt>
                <c:pt idx="4">
                  <c:v>26.098078782697979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319E-43CE-831E-82B86345249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53491567"/>
        <c:axId val="553485743"/>
        <c:extLst>
          <c:ext xmlns:c15="http://schemas.microsoft.com/office/drawing/2012/chart" uri="{02D57815-91ED-43cb-92C2-25804820EDAC}">
            <c15:filteredScatter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Sheet1!$A$4</c15:sqref>
                        </c15:formulaRef>
                      </c:ext>
                    </c:extLst>
                    <c:strCache>
                      <c:ptCount val="1"/>
                      <c:pt idx="0">
                        <c:v>25</c:v>
                      </c:pt>
                    </c:strCache>
                  </c:strRef>
                </c:tx>
                <c:spPr>
                  <a:ln w="25400" cap="rnd">
                    <a:noFill/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1"/>
                    </a:solidFill>
                    <a:ln w="9525">
                      <a:solidFill>
                        <a:schemeClr val="accent1"/>
                      </a:solidFill>
                    </a:ln>
                    <a:effectLst/>
                  </c:spPr>
                </c:marker>
                <c:errBars>
                  <c:errDir val="x"/>
                  <c:errBarType val="both"/>
                  <c:errValType val="fixedVal"/>
                  <c:noEndCap val="1"/>
                  <c:val val="0"/>
                  <c:spPr>
                    <a:noFill/>
                    <a:ln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round/>
                    </a:ln>
                    <a:effectLst/>
                  </c:spPr>
                </c:errBars>
                <c:errBars>
                  <c:errDir val="y"/>
                  <c:errBarType val="both"/>
                  <c:errValType val="cust"/>
                  <c:noEndCap val="0"/>
                  <c:plus>
                    <c:numRef>
                      <c:extLst>
                        <c:ext uri="{02D57815-91ED-43cb-92C2-25804820EDAC}">
                          <c15:formulaRef>
                            <c15:sqref>Sheet1!$B$10:$F$10</c15:sqref>
                          </c15:formulaRef>
                        </c:ext>
                      </c:extLst>
                      <c:numCache>
                        <c:formatCode>General</c:formatCode>
                        <c:ptCount val="5"/>
                        <c:pt idx="0">
                          <c:v>9.4014284313864757E-2</c:v>
                        </c:pt>
                        <c:pt idx="1">
                          <c:v>2.7897231446960949E-2</c:v>
                        </c:pt>
                        <c:pt idx="2">
                          <c:v>0</c:v>
                        </c:pt>
                        <c:pt idx="3">
                          <c:v>8.5010012692209772E-2</c:v>
                        </c:pt>
                        <c:pt idx="4">
                          <c:v>1.5973384223958647E-2</c:v>
                        </c:pt>
                      </c:numCache>
                    </c:numRef>
                  </c:plus>
                  <c:minus>
                    <c:numRef>
                      <c:extLst>
                        <c:ext uri="{02D57815-91ED-43cb-92C2-25804820EDAC}">
                          <c15:formulaRef>
                            <c15:sqref>Sheet1!$B$10:$F$10</c15:sqref>
                          </c15:formulaRef>
                        </c:ext>
                      </c:extLst>
                      <c:numCache>
                        <c:formatCode>General</c:formatCode>
                        <c:ptCount val="5"/>
                        <c:pt idx="0">
                          <c:v>9.4014284313864757E-2</c:v>
                        </c:pt>
                        <c:pt idx="1">
                          <c:v>2.7897231446960949E-2</c:v>
                        </c:pt>
                        <c:pt idx="2">
                          <c:v>0</c:v>
                        </c:pt>
                        <c:pt idx="3">
                          <c:v>8.5010012692209772E-2</c:v>
                        </c:pt>
                        <c:pt idx="4">
                          <c:v>1.5973384223958647E-2</c:v>
                        </c:pt>
                      </c:numCache>
                    </c:numRef>
                  </c:minus>
                  <c:spPr>
                    <a:noFill/>
                    <a:ln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round/>
                    </a:ln>
                    <a:effectLst/>
                  </c:spPr>
                </c:errBars>
                <c:xVal>
                  <c:numRef>
                    <c:extLst>
                      <c:ext uri="{02D57815-91ED-43cb-92C2-25804820EDAC}">
                        <c15:formulaRef>
                          <c15:sqref>Sheet1!$B$2:$F$2</c15:sqref>
                        </c15:formulaRef>
                      </c:ext>
                    </c:extLst>
                    <c:numCache>
                      <c:formatCode>General</c:formatCode>
                      <c:ptCount val="5"/>
                      <c:pt idx="0">
                        <c:v>0.40522000000000002</c:v>
                      </c:pt>
                      <c:pt idx="1">
                        <c:v>2.6280700000000001</c:v>
                      </c:pt>
                      <c:pt idx="2">
                        <c:v>7.4148699999999996</c:v>
                      </c:pt>
                      <c:pt idx="3">
                        <c:v>5.9297399999999998</c:v>
                      </c:pt>
                      <c:pt idx="4">
                        <c:v>5.8319999999999999</c:v>
                      </c:pt>
                    </c:numCache>
                  </c:numRef>
                </c:xVal>
                <c:yVal>
                  <c:numRef>
                    <c:extLst>
                      <c:ext uri="{02D57815-91ED-43cb-92C2-25804820EDAC}">
                        <c15:formulaRef>
                          <c15:sqref>Sheet1!$B$9:$F$9</c15:sqref>
                        </c15:formulaRef>
                      </c:ext>
                    </c:extLst>
                    <c:numCache>
                      <c:formatCode>General</c:formatCode>
                      <c:ptCount val="5"/>
                      <c:pt idx="0">
                        <c:v>5.0549059578579225</c:v>
                      </c:pt>
                      <c:pt idx="1">
                        <c:v>15.83297382669306</c:v>
                      </c:pt>
                      <c:pt idx="2">
                        <c:v>10</c:v>
                      </c:pt>
                      <c:pt idx="3">
                        <c:v>10.365989832312719</c:v>
                      </c:pt>
                      <c:pt idx="4">
                        <c:v>10.846010213610601</c:v>
                      </c:pt>
                    </c:numCache>
                  </c:numRef>
                </c:yVal>
                <c:smooth val="0"/>
                <c:extLst>
                  <c:ext xmlns:c16="http://schemas.microsoft.com/office/drawing/2014/chart" uri="{C3380CC4-5D6E-409C-BE32-E72D297353CC}">
                    <c16:uniqueId val="{00000001-319E-43CE-831E-82B863452495}"/>
                  </c:ext>
                </c:extLst>
              </c15:ser>
            </c15:filteredScatterSeries>
            <c15:filteredScatterSeries>
              <c15:ser>
                <c:idx val="1"/>
                <c:order val="1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Sheet1!$A$12</c15:sqref>
                        </c15:formulaRef>
                      </c:ext>
                    </c:extLst>
                    <c:strCache>
                      <c:ptCount val="1"/>
                      <c:pt idx="0">
                        <c:v>50</c:v>
                      </c:pt>
                    </c:strCache>
                  </c:strRef>
                </c:tx>
                <c:spPr>
                  <a:ln w="25400" cap="rnd">
                    <a:noFill/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2"/>
                    </a:solidFill>
                    <a:ln w="9525">
                      <a:solidFill>
                        <a:schemeClr val="accent2"/>
                      </a:solidFill>
                    </a:ln>
                    <a:effectLst/>
                  </c:spPr>
                </c:marker>
                <c:errBars>
                  <c:errDir val="x"/>
                  <c:errBarType val="both"/>
                  <c:errValType val="fixedVal"/>
                  <c:noEndCap val="1"/>
                  <c:val val="0"/>
                  <c:spPr>
                    <a:noFill/>
                    <a:ln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round/>
                    </a:ln>
                    <a:effectLst/>
                  </c:spPr>
                </c:errBars>
                <c:errBars>
                  <c:errDir val="y"/>
                  <c:errBarType val="both"/>
                  <c:errValType val="cust"/>
                  <c:noEndCap val="0"/>
                  <c:plus>
                    <c:numRef>
                      <c:extLst xmlns:c15="http://schemas.microsoft.com/office/drawing/2012/chart">
                        <c:ext xmlns:c15="http://schemas.microsoft.com/office/drawing/2012/chart" uri="{02D57815-91ED-43cb-92C2-25804820EDAC}">
                          <c15:formulaRef>
                            <c15:sqref>Sheet1!$B$18:$F$18</c15:sqref>
                          </c15:formulaRef>
                        </c:ext>
                      </c:extLst>
                      <c:numCache>
                        <c:formatCode>General</c:formatCode>
                        <c:ptCount val="5"/>
                        <c:pt idx="0">
                          <c:v>0.27511524865650261</c:v>
                        </c:pt>
                        <c:pt idx="1">
                          <c:v>0.27661287350193026</c:v>
                        </c:pt>
                        <c:pt idx="2">
                          <c:v>4.7727272727399843E-3</c:v>
                        </c:pt>
                        <c:pt idx="3">
                          <c:v>0.5863891758692007</c:v>
                        </c:pt>
                        <c:pt idx="4">
                          <c:v>0.28037116812161667</c:v>
                        </c:pt>
                      </c:numCache>
                    </c:numRef>
                  </c:plus>
                  <c:minus>
                    <c:numRef>
                      <c:extLst xmlns:c15="http://schemas.microsoft.com/office/drawing/2012/chart">
                        <c:ext xmlns:c15="http://schemas.microsoft.com/office/drawing/2012/chart" uri="{02D57815-91ED-43cb-92C2-25804820EDAC}">
                          <c15:formulaRef>
                            <c15:sqref>Sheet1!$B$18:$F$18</c15:sqref>
                          </c15:formulaRef>
                        </c:ext>
                      </c:extLst>
                      <c:numCache>
                        <c:formatCode>General</c:formatCode>
                        <c:ptCount val="5"/>
                        <c:pt idx="0">
                          <c:v>0.27511524865650261</c:v>
                        </c:pt>
                        <c:pt idx="1">
                          <c:v>0.27661287350193026</c:v>
                        </c:pt>
                        <c:pt idx="2">
                          <c:v>4.7727272727399843E-3</c:v>
                        </c:pt>
                        <c:pt idx="3">
                          <c:v>0.5863891758692007</c:v>
                        </c:pt>
                        <c:pt idx="4">
                          <c:v>0.28037116812161667</c:v>
                        </c:pt>
                      </c:numCache>
                    </c:numRef>
                  </c:minus>
                  <c:spPr>
                    <a:noFill/>
                    <a:ln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round/>
                    </a:ln>
                    <a:effectLst/>
                  </c:spPr>
                </c:errBars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Sheet1!$B$2:$F$2</c15:sqref>
                        </c15:formulaRef>
                      </c:ext>
                    </c:extLst>
                    <c:numCache>
                      <c:formatCode>General</c:formatCode>
                      <c:ptCount val="5"/>
                      <c:pt idx="0">
                        <c:v>0.40522000000000002</c:v>
                      </c:pt>
                      <c:pt idx="1">
                        <c:v>2.6280700000000001</c:v>
                      </c:pt>
                      <c:pt idx="2">
                        <c:v>7.4148699999999996</c:v>
                      </c:pt>
                      <c:pt idx="3">
                        <c:v>5.9297399999999998</c:v>
                      </c:pt>
                      <c:pt idx="4">
                        <c:v>5.8319999999999999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Sheet1!$B$17:$F$17</c15:sqref>
                        </c15:formulaRef>
                      </c:ext>
                    </c:extLst>
                    <c:numCache>
                      <c:formatCode>General</c:formatCode>
                      <c:ptCount val="5"/>
                      <c:pt idx="0">
                        <c:v>6.0843611734835088</c:v>
                      </c:pt>
                      <c:pt idx="1">
                        <c:v>29.293974713585165</c:v>
                      </c:pt>
                      <c:pt idx="2">
                        <c:v>18.995227272727259</c:v>
                      </c:pt>
                      <c:pt idx="3">
                        <c:v>16.549508201529484</c:v>
                      </c:pt>
                      <c:pt idx="4">
                        <c:v>19.79430154702662</c:v>
                      </c:pt>
                    </c:numCache>
                  </c:numRef>
                </c:y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2-319E-43CE-831E-82B863452495}"/>
                  </c:ext>
                </c:extLst>
              </c15:ser>
            </c15:filteredScatterSeries>
            <c15:filteredScatterSeries>
              <c15:ser>
                <c:idx val="3"/>
                <c:order val="3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Sheet1!$A$28</c15:sqref>
                        </c15:formulaRef>
                      </c:ext>
                    </c:extLst>
                    <c:strCache>
                      <c:ptCount val="1"/>
                      <c:pt idx="0">
                        <c:v>100</c:v>
                      </c:pt>
                    </c:strCache>
                  </c:strRef>
                </c:tx>
                <c:spPr>
                  <a:ln w="25400" cap="rnd">
                    <a:noFill/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4"/>
                    </a:solidFill>
                    <a:ln w="9525">
                      <a:solidFill>
                        <a:schemeClr val="accent4"/>
                      </a:solidFill>
                    </a:ln>
                    <a:effectLst/>
                  </c:spPr>
                </c:marker>
                <c:errBars>
                  <c:errDir val="x"/>
                  <c:errBarType val="both"/>
                  <c:errValType val="fixedVal"/>
                  <c:noEndCap val="1"/>
                  <c:val val="0"/>
                  <c:spPr>
                    <a:noFill/>
                    <a:ln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round/>
                    </a:ln>
                    <a:effectLst/>
                  </c:spPr>
                </c:errBars>
                <c:errBars>
                  <c:errDir val="y"/>
                  <c:errBarType val="both"/>
                  <c:errValType val="cust"/>
                  <c:noEndCap val="0"/>
                  <c:plus>
                    <c:numRef>
                      <c:extLst xmlns:c15="http://schemas.microsoft.com/office/drawing/2012/chart">
                        <c:ext xmlns:c15="http://schemas.microsoft.com/office/drawing/2012/chart" uri="{02D57815-91ED-43cb-92C2-25804820EDAC}">
                          <c15:formulaRef>
                            <c15:sqref>Sheet1!$B$34:$F$34</c15:sqref>
                          </c15:formulaRef>
                        </c:ext>
                      </c:extLst>
                      <c:numCache>
                        <c:formatCode>General</c:formatCode>
                        <c:ptCount val="5"/>
                        <c:pt idx="0">
                          <c:v>0.36198148963605542</c:v>
                        </c:pt>
                        <c:pt idx="1">
                          <c:v>0.51723844143079534</c:v>
                        </c:pt>
                        <c:pt idx="2">
                          <c:v>8.8251287573653442E-2</c:v>
                        </c:pt>
                        <c:pt idx="3">
                          <c:v>0.53720180981054844</c:v>
                        </c:pt>
                        <c:pt idx="4">
                          <c:v>0.81946285418701992</c:v>
                        </c:pt>
                      </c:numCache>
                    </c:numRef>
                  </c:plus>
                  <c:minus>
                    <c:numRef>
                      <c:extLst xmlns:c15="http://schemas.microsoft.com/office/drawing/2012/chart">
                        <c:ext xmlns:c15="http://schemas.microsoft.com/office/drawing/2012/chart" uri="{02D57815-91ED-43cb-92C2-25804820EDAC}">
                          <c15:formulaRef>
                            <c15:sqref>Sheet1!$B$34:$F$34</c15:sqref>
                          </c15:formulaRef>
                        </c:ext>
                      </c:extLst>
                      <c:numCache>
                        <c:formatCode>General</c:formatCode>
                        <c:ptCount val="5"/>
                        <c:pt idx="0">
                          <c:v>0.36198148963605542</c:v>
                        </c:pt>
                        <c:pt idx="1">
                          <c:v>0.51723844143079534</c:v>
                        </c:pt>
                        <c:pt idx="2">
                          <c:v>8.8251287573653442E-2</c:v>
                        </c:pt>
                        <c:pt idx="3">
                          <c:v>0.53720180981054844</c:v>
                        </c:pt>
                        <c:pt idx="4">
                          <c:v>0.81946285418701992</c:v>
                        </c:pt>
                      </c:numCache>
                    </c:numRef>
                  </c:minus>
                  <c:spPr>
                    <a:noFill/>
                    <a:ln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round/>
                    </a:ln>
                    <a:effectLst/>
                  </c:spPr>
                </c:errBars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Sheet1!$B$2:$F$2</c15:sqref>
                        </c15:formulaRef>
                      </c:ext>
                    </c:extLst>
                    <c:numCache>
                      <c:formatCode>General</c:formatCode>
                      <c:ptCount val="5"/>
                      <c:pt idx="0">
                        <c:v>0.40522000000000002</c:v>
                      </c:pt>
                      <c:pt idx="1">
                        <c:v>2.6280700000000001</c:v>
                      </c:pt>
                      <c:pt idx="2">
                        <c:v>7.4148699999999996</c:v>
                      </c:pt>
                      <c:pt idx="3">
                        <c:v>5.9297399999999998</c:v>
                      </c:pt>
                      <c:pt idx="4">
                        <c:v>5.8319999999999999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Sheet1!$B$33:$F$33</c15:sqref>
                        </c15:formulaRef>
                      </c:ext>
                    </c:extLst>
                    <c:numCache>
                      <c:formatCode>General</c:formatCode>
                      <c:ptCount val="5"/>
                      <c:pt idx="0">
                        <c:v>5.5723033044215136</c:v>
                      </c:pt>
                      <c:pt idx="1">
                        <c:v>52.844061927082592</c:v>
                      </c:pt>
                      <c:pt idx="2">
                        <c:v>36.697917342703342</c:v>
                      </c:pt>
                      <c:pt idx="3">
                        <c:v>21.252896580856518</c:v>
                      </c:pt>
                      <c:pt idx="4">
                        <c:v>33.546846366856798</c:v>
                      </c:pt>
                    </c:numCache>
                  </c:numRef>
                </c:y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3-319E-43CE-831E-82B863452495}"/>
                  </c:ext>
                </c:extLst>
              </c15:ser>
            </c15:filteredScatterSeries>
          </c:ext>
        </c:extLst>
      </c:scatterChart>
      <c:valAx>
        <c:axId val="553491567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rgbClr val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nl-NL" sz="1200" dirty="0" err="1"/>
                  <a:t>Weight</a:t>
                </a:r>
                <a:r>
                  <a:rPr lang="nl-NL" sz="1200" dirty="0"/>
                  <a:t> of </a:t>
                </a:r>
                <a:r>
                  <a:rPr lang="nl-NL" sz="1200" dirty="0" err="1"/>
                  <a:t>larvae</a:t>
                </a:r>
                <a:r>
                  <a:rPr lang="nl-NL" sz="1200" dirty="0"/>
                  <a:t> (length</a:t>
                </a:r>
                <a:r>
                  <a:rPr lang="nl-NL" sz="1200" baseline="30000" dirty="0"/>
                  <a:t>3</a:t>
                </a:r>
                <a:r>
                  <a:rPr lang="nl-NL" sz="1200" dirty="0"/>
                  <a:t> mm)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pPr>
              <a:endParaRPr lang="LID4096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pPr>
            <a:endParaRPr lang="LID4096"/>
          </a:p>
        </c:txPr>
        <c:crossAx val="553485743"/>
        <c:crosses val="autoZero"/>
        <c:crossBetween val="midCat"/>
      </c:valAx>
      <c:valAx>
        <c:axId val="55348574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rgbClr val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nl-NL" sz="1200"/>
                  <a:t>Mean duration of movement (s)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pPr>
              <a:endParaRPr lang="LID4096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pPr>
            <a:endParaRPr lang="LID4096"/>
          </a:p>
        </c:txPr>
        <c:crossAx val="553491567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rgbClr val="FFFFFF"/>
    </a:solidFill>
    <a:ln w="12700" cap="flat" cmpd="sng" algn="ctr">
      <a:solidFill>
        <a:srgbClr val="1CADE4"/>
      </a:solidFill>
      <a:prstDash val="solid"/>
      <a:miter lim="800000"/>
    </a:ln>
    <a:effectLst/>
  </c:spPr>
  <c:txPr>
    <a:bodyPr/>
    <a:lstStyle/>
    <a:p>
      <a:pPr>
        <a:defRPr>
          <a:solidFill>
            <a:srgbClr val="000000"/>
          </a:solidFill>
          <a:latin typeface="+mn-lt"/>
          <a:ea typeface="+mn-ea"/>
          <a:cs typeface="+mn-cs"/>
        </a:defRPr>
      </a:pPr>
      <a:endParaRPr lang="LID4096"/>
    </a:p>
  </c:txPr>
  <c:externalData r:id="rId4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pPr>
            <a:r>
              <a:rPr lang="nl-NL" sz="1600" dirty="0"/>
              <a:t>RMS of brood displacement </a:t>
            </a:r>
            <a:r>
              <a:rPr lang="nl-NL" sz="1600" dirty="0" err="1"/>
              <a:t>for</a:t>
            </a:r>
            <a:r>
              <a:rPr lang="nl-NL" sz="1600" dirty="0"/>
              <a:t> different </a:t>
            </a:r>
            <a:r>
              <a:rPr lang="nl-NL" sz="1600" dirty="0" err="1"/>
              <a:t>values</a:t>
            </a:r>
            <a:r>
              <a:rPr lang="nl-NL" sz="1600" dirty="0"/>
              <a:t> of </a:t>
            </a:r>
          </a:p>
          <a:p>
            <a:pPr>
              <a:defRPr sz="1600"/>
            </a:pPr>
            <a:r>
              <a:rPr lang="nl-NL" sz="1600" dirty="0"/>
              <a:t>maximum </a:t>
            </a:r>
            <a:r>
              <a:rPr lang="nl-NL" sz="1600" dirty="0" err="1"/>
              <a:t>tiredness</a:t>
            </a:r>
            <a:endParaRPr lang="nl-NL" sz="16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0" baseline="0">
              <a:solidFill>
                <a:srgbClr val="000000"/>
              </a:solidFill>
              <a:latin typeface="+mn-lt"/>
              <a:ea typeface="+mn-ea"/>
              <a:cs typeface="+mn-cs"/>
            </a:defRPr>
          </a:pPr>
          <a:endParaRPr lang="LID4096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Sheet1!$A$4</c:f>
              <c:strCache>
                <c:ptCount val="1"/>
                <c:pt idx="0">
                  <c:v>25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errBars>
            <c:errDir val="x"/>
            <c:errBarType val="both"/>
            <c:errValType val="fixedVal"/>
            <c:noEndCap val="1"/>
            <c:val val="0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errBars>
            <c:errDir val="y"/>
            <c:errBarType val="both"/>
            <c:errValType val="cust"/>
            <c:noEndCap val="0"/>
            <c:plus>
              <c:numRef>
                <c:f>Sheet1!$B$10:$F$10</c:f>
                <c:numCache>
                  <c:formatCode>General</c:formatCode>
                  <c:ptCount val="5"/>
                  <c:pt idx="0">
                    <c:v>6.6505126533054432E-2</c:v>
                  </c:pt>
                  <c:pt idx="1">
                    <c:v>0.25464449824816382</c:v>
                  </c:pt>
                  <c:pt idx="2">
                    <c:v>8.4954884769547767E-2</c:v>
                  </c:pt>
                  <c:pt idx="3">
                    <c:v>3.6862117974309681E-2</c:v>
                  </c:pt>
                  <c:pt idx="4">
                    <c:v>0.20745300518409576</c:v>
                  </c:pt>
                </c:numCache>
              </c:numRef>
            </c:plus>
            <c:minus>
              <c:numRef>
                <c:f>Sheet1!$B$10:$F$10</c:f>
                <c:numCache>
                  <c:formatCode>General</c:formatCode>
                  <c:ptCount val="5"/>
                  <c:pt idx="0">
                    <c:v>6.6505126533054432E-2</c:v>
                  </c:pt>
                  <c:pt idx="1">
                    <c:v>0.25464449824816382</c:v>
                  </c:pt>
                  <c:pt idx="2">
                    <c:v>8.4954884769547767E-2</c:v>
                  </c:pt>
                  <c:pt idx="3">
                    <c:v>3.6862117974309681E-2</c:v>
                  </c:pt>
                  <c:pt idx="4">
                    <c:v>0.20745300518409576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xVal>
            <c:numRef>
              <c:f>Sheet1!$B$2:$F$2</c:f>
              <c:numCache>
                <c:formatCode>General</c:formatCode>
                <c:ptCount val="5"/>
                <c:pt idx="0">
                  <c:v>0.40522000000000002</c:v>
                </c:pt>
                <c:pt idx="1">
                  <c:v>2.6280700000000001</c:v>
                </c:pt>
                <c:pt idx="2">
                  <c:v>7.4148699999999996</c:v>
                </c:pt>
                <c:pt idx="3">
                  <c:v>5.9297399999999998</c:v>
                </c:pt>
                <c:pt idx="4">
                  <c:v>5.8319999999999999</c:v>
                </c:pt>
              </c:numCache>
            </c:numRef>
          </c:xVal>
          <c:yVal>
            <c:numRef>
              <c:f>Sheet1!$B$9:$F$9</c:f>
              <c:numCache>
                <c:formatCode>General</c:formatCode>
                <c:ptCount val="5"/>
                <c:pt idx="0">
                  <c:v>2.0631544262258621</c:v>
                </c:pt>
                <c:pt idx="1">
                  <c:v>3.6468205946157637</c:v>
                </c:pt>
                <c:pt idx="2">
                  <c:v>1.8115269022448039</c:v>
                </c:pt>
                <c:pt idx="3">
                  <c:v>1.9196396799276978</c:v>
                </c:pt>
                <c:pt idx="4">
                  <c:v>1.97776205171151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66ED-4081-A1E9-11F612F5B545}"/>
            </c:ext>
          </c:extLst>
        </c:ser>
        <c:ser>
          <c:idx val="1"/>
          <c:order val="1"/>
          <c:tx>
            <c:strRef>
              <c:f>Sheet1!$A$12</c:f>
              <c:strCache>
                <c:ptCount val="1"/>
                <c:pt idx="0">
                  <c:v>50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errBars>
            <c:errDir val="x"/>
            <c:errBarType val="both"/>
            <c:errValType val="fixedVal"/>
            <c:noEndCap val="1"/>
            <c:val val="0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errBars>
            <c:errDir val="y"/>
            <c:errBarType val="both"/>
            <c:errValType val="cust"/>
            <c:noEndCap val="0"/>
            <c:plus>
              <c:numRef>
                <c:f>Sheet1!$B$18:$F$18</c:f>
                <c:numCache>
                  <c:formatCode>General</c:formatCode>
                  <c:ptCount val="5"/>
                  <c:pt idx="0">
                    <c:v>8.5163397822230952E-2</c:v>
                  </c:pt>
                  <c:pt idx="1">
                    <c:v>0.20913871740711309</c:v>
                  </c:pt>
                  <c:pt idx="2">
                    <c:v>0.32849141549159644</c:v>
                  </c:pt>
                  <c:pt idx="3">
                    <c:v>0.19092793577023723</c:v>
                  </c:pt>
                  <c:pt idx="4">
                    <c:v>0.28515909952169399</c:v>
                  </c:pt>
                </c:numCache>
              </c:numRef>
            </c:plus>
            <c:minus>
              <c:numRef>
                <c:f>Sheet1!$B$18:$F$18</c:f>
                <c:numCache>
                  <c:formatCode>General</c:formatCode>
                  <c:ptCount val="5"/>
                  <c:pt idx="0">
                    <c:v>8.5163397822230952E-2</c:v>
                  </c:pt>
                  <c:pt idx="1">
                    <c:v>0.20913871740711309</c:v>
                  </c:pt>
                  <c:pt idx="2">
                    <c:v>0.32849141549159644</c:v>
                  </c:pt>
                  <c:pt idx="3">
                    <c:v>0.19092793577023723</c:v>
                  </c:pt>
                  <c:pt idx="4">
                    <c:v>0.28515909952169399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xVal>
            <c:numRef>
              <c:f>Sheet1!$B$2:$F$2</c:f>
              <c:numCache>
                <c:formatCode>General</c:formatCode>
                <c:ptCount val="5"/>
                <c:pt idx="0">
                  <c:v>0.40522000000000002</c:v>
                </c:pt>
                <c:pt idx="1">
                  <c:v>2.6280700000000001</c:v>
                </c:pt>
                <c:pt idx="2">
                  <c:v>7.4148699999999996</c:v>
                </c:pt>
                <c:pt idx="3">
                  <c:v>5.9297399999999998</c:v>
                </c:pt>
                <c:pt idx="4">
                  <c:v>5.8319999999999999</c:v>
                </c:pt>
              </c:numCache>
            </c:numRef>
          </c:xVal>
          <c:yVal>
            <c:numRef>
              <c:f>Sheet1!$B$17:$F$17</c:f>
              <c:numCache>
                <c:formatCode>General</c:formatCode>
                <c:ptCount val="5"/>
                <c:pt idx="0">
                  <c:v>2.4257150216534962</c:v>
                </c:pt>
                <c:pt idx="1">
                  <c:v>7.6242627483903522</c:v>
                </c:pt>
                <c:pt idx="2">
                  <c:v>4.8072964046279214</c:v>
                </c:pt>
                <c:pt idx="3">
                  <c:v>4.145042095900588</c:v>
                </c:pt>
                <c:pt idx="4">
                  <c:v>4.3070412338013639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66ED-4081-A1E9-11F612F5B545}"/>
            </c:ext>
          </c:extLst>
        </c:ser>
        <c:ser>
          <c:idx val="2"/>
          <c:order val="2"/>
          <c:tx>
            <c:strRef>
              <c:f>Sheet1!$A$20</c:f>
              <c:strCache>
                <c:ptCount val="1"/>
                <c:pt idx="0">
                  <c:v>75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errBars>
            <c:errDir val="x"/>
            <c:errBarType val="both"/>
            <c:errValType val="fixedVal"/>
            <c:noEndCap val="1"/>
            <c:val val="0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errBars>
            <c:errDir val="y"/>
            <c:errBarType val="both"/>
            <c:errValType val="cust"/>
            <c:noEndCap val="0"/>
            <c:plus>
              <c:numRef>
                <c:f>Sheet1!$B$26:$F$26</c:f>
                <c:numCache>
                  <c:formatCode>General</c:formatCode>
                  <c:ptCount val="5"/>
                  <c:pt idx="0">
                    <c:v>0.18766679174072151</c:v>
                  </c:pt>
                  <c:pt idx="1">
                    <c:v>0.39359403038077673</c:v>
                  </c:pt>
                  <c:pt idx="2">
                    <c:v>0.55748561127384333</c:v>
                  </c:pt>
                  <c:pt idx="3">
                    <c:v>0.22105917581628654</c:v>
                  </c:pt>
                  <c:pt idx="4">
                    <c:v>0.33063429076065332</c:v>
                  </c:pt>
                </c:numCache>
              </c:numRef>
            </c:plus>
            <c:minus>
              <c:numRef>
                <c:f>Sheet1!$B$26:$F$26</c:f>
                <c:numCache>
                  <c:formatCode>General</c:formatCode>
                  <c:ptCount val="5"/>
                  <c:pt idx="0">
                    <c:v>0.18766679174072151</c:v>
                  </c:pt>
                  <c:pt idx="1">
                    <c:v>0.39359403038077673</c:v>
                  </c:pt>
                  <c:pt idx="2">
                    <c:v>0.55748561127384333</c:v>
                  </c:pt>
                  <c:pt idx="3">
                    <c:v>0.22105917581628654</c:v>
                  </c:pt>
                  <c:pt idx="4">
                    <c:v>0.33063429076065332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xVal>
            <c:numRef>
              <c:f>Sheet1!$B$2:$F$2</c:f>
              <c:numCache>
                <c:formatCode>General</c:formatCode>
                <c:ptCount val="5"/>
                <c:pt idx="0">
                  <c:v>0.40522000000000002</c:v>
                </c:pt>
                <c:pt idx="1">
                  <c:v>2.6280700000000001</c:v>
                </c:pt>
                <c:pt idx="2">
                  <c:v>7.4148699999999996</c:v>
                </c:pt>
                <c:pt idx="3">
                  <c:v>5.9297399999999998</c:v>
                </c:pt>
                <c:pt idx="4">
                  <c:v>5.8319999999999999</c:v>
                </c:pt>
              </c:numCache>
            </c:numRef>
          </c:xVal>
          <c:yVal>
            <c:numRef>
              <c:f>Sheet1!$B$25:$F$25</c:f>
              <c:numCache>
                <c:formatCode>General</c:formatCode>
                <c:ptCount val="5"/>
                <c:pt idx="0">
                  <c:v>2.3047315017077121</c:v>
                </c:pt>
                <c:pt idx="1">
                  <c:v>8.8665170958160022</c:v>
                </c:pt>
                <c:pt idx="2">
                  <c:v>6.2464098294785408</c:v>
                </c:pt>
                <c:pt idx="3">
                  <c:v>5.1904150436790735</c:v>
                </c:pt>
                <c:pt idx="4">
                  <c:v>6.2740206052486585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66ED-4081-A1E9-11F612F5B545}"/>
            </c:ext>
          </c:extLst>
        </c:ser>
        <c:ser>
          <c:idx val="3"/>
          <c:order val="3"/>
          <c:tx>
            <c:strRef>
              <c:f>Sheet1!$A$28</c:f>
              <c:strCache>
                <c:ptCount val="1"/>
                <c:pt idx="0">
                  <c:v>100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errBars>
            <c:errDir val="x"/>
            <c:errBarType val="both"/>
            <c:errValType val="fixedVal"/>
            <c:noEndCap val="1"/>
            <c:val val="0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errBars>
            <c:errDir val="y"/>
            <c:errBarType val="both"/>
            <c:errValType val="cust"/>
            <c:noEndCap val="0"/>
            <c:plus>
              <c:numRef>
                <c:f>Sheet1!$B$34:$F$34</c:f>
                <c:numCache>
                  <c:formatCode>General</c:formatCode>
                  <c:ptCount val="5"/>
                  <c:pt idx="0">
                    <c:v>0.13983801959979289</c:v>
                  </c:pt>
                  <c:pt idx="1">
                    <c:v>0.18364507799951463</c:v>
                  </c:pt>
                  <c:pt idx="2">
                    <c:v>0.42610061645522684</c:v>
                  </c:pt>
                  <c:pt idx="3">
                    <c:v>0.49439672666227147</c:v>
                  </c:pt>
                  <c:pt idx="4">
                    <c:v>0.34186041858640082</c:v>
                  </c:pt>
                </c:numCache>
              </c:numRef>
            </c:plus>
            <c:minus>
              <c:numRef>
                <c:f>Sheet1!$B$34:$F$34</c:f>
                <c:numCache>
                  <c:formatCode>General</c:formatCode>
                  <c:ptCount val="5"/>
                  <c:pt idx="0">
                    <c:v>0.13983801959979289</c:v>
                  </c:pt>
                  <c:pt idx="1">
                    <c:v>0.18364507799951463</c:v>
                  </c:pt>
                  <c:pt idx="2">
                    <c:v>0.42610061645522684</c:v>
                  </c:pt>
                  <c:pt idx="3">
                    <c:v>0.49439672666227147</c:v>
                  </c:pt>
                  <c:pt idx="4">
                    <c:v>0.34186041858640082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xVal>
            <c:numRef>
              <c:f>Sheet1!$B$2:$F$2</c:f>
              <c:numCache>
                <c:formatCode>General</c:formatCode>
                <c:ptCount val="5"/>
                <c:pt idx="0">
                  <c:v>0.40522000000000002</c:v>
                </c:pt>
                <c:pt idx="1">
                  <c:v>2.6280700000000001</c:v>
                </c:pt>
                <c:pt idx="2">
                  <c:v>7.4148699999999996</c:v>
                </c:pt>
                <c:pt idx="3">
                  <c:v>5.9297399999999998</c:v>
                </c:pt>
                <c:pt idx="4">
                  <c:v>5.8319999999999999</c:v>
                </c:pt>
              </c:numCache>
            </c:numRef>
          </c:xVal>
          <c:yVal>
            <c:numRef>
              <c:f>Sheet1!$B$33:$F$33</c:f>
              <c:numCache>
                <c:formatCode>General</c:formatCode>
                <c:ptCount val="5"/>
                <c:pt idx="0">
                  <c:v>2.2706881912539241</c:v>
                </c:pt>
                <c:pt idx="1">
                  <c:v>11.767844897711981</c:v>
                </c:pt>
                <c:pt idx="2">
                  <c:v>7.8170753691938639</c:v>
                </c:pt>
                <c:pt idx="3">
                  <c:v>5.9020987676253842</c:v>
                </c:pt>
                <c:pt idx="4">
                  <c:v>7.5363372307771668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66ED-4081-A1E9-11F612F5B54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53491567"/>
        <c:axId val="553485743"/>
      </c:scatterChart>
      <c:valAx>
        <c:axId val="553491567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rgbClr val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nl-NL" sz="1200" dirty="0" err="1"/>
                  <a:t>Weight</a:t>
                </a:r>
                <a:r>
                  <a:rPr lang="nl-NL" sz="1200" dirty="0"/>
                  <a:t> of </a:t>
                </a:r>
                <a:r>
                  <a:rPr lang="nl-NL" sz="1200" dirty="0" err="1"/>
                  <a:t>larvae</a:t>
                </a:r>
                <a:r>
                  <a:rPr lang="nl-NL" sz="1200" dirty="0"/>
                  <a:t> (length3 mm)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pPr>
              <a:endParaRPr lang="LID4096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pPr>
            <a:endParaRPr lang="LID4096"/>
          </a:p>
        </c:txPr>
        <c:crossAx val="553485743"/>
        <c:crosses val="autoZero"/>
        <c:crossBetween val="midCat"/>
      </c:valAx>
      <c:valAx>
        <c:axId val="55348574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rgbClr val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nl-NL" sz="1200" dirty="0"/>
                  <a:t>Root </a:t>
                </a:r>
                <a:r>
                  <a:rPr lang="nl-NL" sz="1200" dirty="0" err="1"/>
                  <a:t>mean</a:t>
                </a:r>
                <a:r>
                  <a:rPr lang="nl-NL" sz="1200" dirty="0"/>
                  <a:t> square displacement of brood (mm)</a:t>
                </a:r>
              </a:p>
            </c:rich>
          </c:tx>
          <c:layout>
            <c:manualLayout>
              <c:xMode val="edge"/>
              <c:yMode val="edge"/>
              <c:x val="2.4943306203991249E-2"/>
              <c:y val="0.21095890410958903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pPr>
              <a:endParaRPr lang="LID4096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pPr>
            <a:endParaRPr lang="LID4096"/>
          </a:p>
        </c:txPr>
        <c:crossAx val="553491567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rgbClr val="000000"/>
              </a:solidFill>
              <a:latin typeface="+mn-lt"/>
              <a:ea typeface="+mn-ea"/>
              <a:cs typeface="+mn-cs"/>
            </a:defRPr>
          </a:pPr>
          <a:endParaRPr lang="LID4096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rgbClr val="FFFFFF"/>
    </a:solidFill>
    <a:ln w="12700" cap="flat" cmpd="sng" algn="ctr">
      <a:solidFill>
        <a:srgbClr val="1CADE4"/>
      </a:solidFill>
      <a:prstDash val="solid"/>
      <a:miter lim="800000"/>
    </a:ln>
    <a:effectLst/>
  </c:spPr>
  <c:txPr>
    <a:bodyPr/>
    <a:lstStyle/>
    <a:p>
      <a:pPr>
        <a:defRPr>
          <a:solidFill>
            <a:srgbClr val="000000"/>
          </a:solidFill>
          <a:latin typeface="+mn-lt"/>
          <a:ea typeface="+mn-ea"/>
          <a:cs typeface="+mn-cs"/>
        </a:defRPr>
      </a:pPr>
      <a:endParaRPr lang="LID4096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e2854c7616_2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e2854c7616_2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796597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513038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884494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179655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958466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723942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e2647ff1a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e2647ff1a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/>
              <a:t>Show model by screensharing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e2854c7616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e2854c7616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e2854c7616_2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e2854c7616_2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lang="nl-NL" sz="2000">
                <a:solidFill>
                  <a:srgbClr val="3F3F3F"/>
                </a:solidFill>
              </a:rPr>
              <a:t>https://www.antkeepers.com/facts/ants/egg-to-ant/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20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e2854c7616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e2854c7616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dirty="0"/>
              <a:t>80 </a:t>
            </a:r>
            <a:r>
              <a:rPr lang="nl-NL" dirty="0" err="1"/>
              <a:t>ants</a:t>
            </a:r>
            <a:endParaRPr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e2854c7616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e2854c7616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dirty="0" err="1"/>
              <a:t>equal</a:t>
            </a:r>
            <a:r>
              <a:rPr lang="nl-NL" dirty="0"/>
              <a:t> cd = 2.5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dirty="0"/>
              <a:t>We </a:t>
            </a:r>
            <a:r>
              <a:rPr lang="nl-NL" dirty="0" err="1"/>
              <a:t>see</a:t>
            </a:r>
            <a:r>
              <a:rPr lang="nl-NL" dirty="0"/>
              <a:t> </a:t>
            </a:r>
            <a:r>
              <a:rPr lang="nl-NL" dirty="0" err="1"/>
              <a:t>that</a:t>
            </a:r>
            <a:r>
              <a:rPr lang="nl-NL" dirty="0"/>
              <a:t> care </a:t>
            </a:r>
            <a:r>
              <a:rPr lang="nl-NL" dirty="0" err="1"/>
              <a:t>domains</a:t>
            </a:r>
            <a:r>
              <a:rPr lang="nl-NL" dirty="0"/>
              <a:t> big </a:t>
            </a:r>
            <a:r>
              <a:rPr lang="nl-NL" dirty="0" err="1"/>
              <a:t>influence</a:t>
            </a:r>
            <a:r>
              <a:rPr lang="nl-NL" dirty="0"/>
              <a:t> on </a:t>
            </a:r>
            <a:r>
              <a:rPr lang="nl-NL" dirty="0" err="1"/>
              <a:t>sorting</a:t>
            </a:r>
            <a:endParaRPr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e41cbd4c8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e41cbd4c8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dirty="0" err="1"/>
              <a:t>equal</a:t>
            </a:r>
            <a:r>
              <a:rPr lang="nl-NL" dirty="0"/>
              <a:t> cd = 2.5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dirty="0"/>
              <a:t>We </a:t>
            </a:r>
            <a:r>
              <a:rPr lang="nl-NL" dirty="0" err="1"/>
              <a:t>see</a:t>
            </a:r>
            <a:r>
              <a:rPr lang="nl-NL" dirty="0"/>
              <a:t> </a:t>
            </a:r>
            <a:r>
              <a:rPr lang="nl-NL" dirty="0" err="1"/>
              <a:t>that</a:t>
            </a:r>
            <a:r>
              <a:rPr lang="nl-NL" dirty="0"/>
              <a:t> </a:t>
            </a:r>
            <a:r>
              <a:rPr lang="nl-NL" dirty="0" err="1"/>
              <a:t>tiredness</a:t>
            </a:r>
            <a:r>
              <a:rPr lang="nl-NL" dirty="0"/>
              <a:t> does </a:t>
            </a:r>
            <a:r>
              <a:rPr lang="nl-NL" dirty="0" err="1"/>
              <a:t>not</a:t>
            </a:r>
            <a:r>
              <a:rPr lang="nl-NL" dirty="0"/>
              <a:t> take </a:t>
            </a:r>
            <a:r>
              <a:rPr lang="nl-NL" dirty="0" err="1"/>
              <a:t>away</a:t>
            </a:r>
            <a:r>
              <a:rPr lang="nl-NL" dirty="0"/>
              <a:t> </a:t>
            </a:r>
            <a:r>
              <a:rPr lang="nl-NL" dirty="0" err="1"/>
              <a:t>sorting</a:t>
            </a:r>
            <a:r>
              <a:rPr lang="nl-NL" dirty="0"/>
              <a:t>, but </a:t>
            </a:r>
            <a:r>
              <a:rPr lang="nl-NL" dirty="0" err="1"/>
              <a:t>boosts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effect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6420293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e2854c7616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e2854c7616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e2854c7616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e2854c7616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dirty="0"/>
              <a:t>Max </a:t>
            </a:r>
            <a:r>
              <a:rPr lang="nl-NL" dirty="0" err="1"/>
              <a:t>tiredness</a:t>
            </a:r>
            <a:r>
              <a:rPr lang="nl-NL" dirty="0"/>
              <a:t> = 75</a:t>
            </a:r>
            <a:endParaRPr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e2647ff1ac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e2647ff1ac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/>
              <a:t>absolute values: blue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/>
              <a:t>trend: grey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e2854c7616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e2854c7616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dirty="0"/>
              <a:t>maximum </a:t>
            </a:r>
            <a:r>
              <a:rPr lang="nl-NL" dirty="0" err="1"/>
              <a:t>tiredness</a:t>
            </a:r>
            <a:r>
              <a:rPr lang="nl-NL" dirty="0"/>
              <a:t> = 75</a:t>
            </a:r>
            <a:endParaRPr dirty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e2647ff1ac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e2647ff1ac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e2854c7616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e2854c7616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e2854c7616_2_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e2854c7616_2_2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e2854c7616_2_2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e2854c7616_2_2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lang="nl-NL" sz="2000">
                <a:solidFill>
                  <a:srgbClr val="3F3F3F"/>
                </a:solidFill>
              </a:rPr>
              <a:t>https://www.antkeepers.com/facts/ants/egg-to-ant/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20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e2854c7616_2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e2854c7616_2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nl-NL" sz="2000">
                <a:solidFill>
                  <a:srgbClr val="3F3F3F"/>
                </a:solidFill>
              </a:rPr>
              <a:t>https://www.antkeepers.com/facts/ants/egg-to-ant/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20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26" name="Shape 22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lnSpc>
                <a:spcPct val="115000"/>
              </a:lnSpc>
              <a:spcBef>
                <a:spcPts val="2000"/>
              </a:spcBef>
              <a:defRPr sz="1100">
                <a:solidFill>
                  <a:srgbClr val="3F3F3F"/>
                </a:solidFill>
              </a:defRPr>
            </a:lvl1pPr>
          </a:lstStyle>
          <a:p>
            <a:r>
              <a:t>https://www.antkeepers.com/facts/ants/egg-to-ant/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78" name="Shape 27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lnSpc>
                <a:spcPct val="115000"/>
              </a:lnSpc>
              <a:spcBef>
                <a:spcPts val="2000"/>
              </a:spcBef>
              <a:defRPr sz="2000">
                <a:solidFill>
                  <a:srgbClr val="3F3F3F"/>
                </a:solidFill>
              </a:defRPr>
            </a:lvl1pPr>
          </a:lstStyle>
          <a:p>
            <a:r>
              <a:t>https://www.antkeepers.com/facts/ants/egg-to-ant/</a:t>
            </a:r>
            <a:endParaRPr sz="1100">
              <a:solidFill>
                <a:srgbClr val="FFFFFF"/>
              </a:solidFill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Shape 32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29" name="Shape 32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lnSpc>
                <a:spcPct val="115000"/>
              </a:lnSpc>
              <a:spcBef>
                <a:spcPts val="2000"/>
              </a:spcBef>
              <a:defRPr sz="2000">
                <a:solidFill>
                  <a:srgbClr val="3F3F3F"/>
                </a:solidFill>
              </a:defRPr>
            </a:lvl1pPr>
          </a:lstStyle>
          <a:p>
            <a:r>
              <a:t>https://www.antkeepers.com/facts/ants/egg-to-ant/</a:t>
            </a:r>
            <a:endParaRPr sz="1100">
              <a:solidFill>
                <a:srgbClr val="FFFFFF"/>
              </a:solidFill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e2854c7616_2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e2854c7616_2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e2854c7616_2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e2854c7616_2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8000"/>
              <a:buFont typeface="Calibri"/>
              <a:buNone/>
              <a:defRPr sz="800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400"/>
              <a:buNone/>
              <a:defRPr sz="2400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ctr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2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‹#›</a:t>
            </a:fld>
            <a:endParaRPr/>
          </a:p>
        </p:txBody>
      </p:sp>
      <p:cxnSp>
        <p:nvCxnSpPr>
          <p:cNvPr id="22" name="Google Shape;22;p2"/>
          <p:cNvCxnSpPr/>
          <p:nvPr/>
        </p:nvCxnSpPr>
        <p:spPr>
          <a:xfrm>
            <a:off x="1207658" y="4343400"/>
            <a:ext cx="987552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1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1"/>
          <p:cNvSpPr txBox="1">
            <a:spLocks noGrp="1"/>
          </p:cNvSpPr>
          <p:nvPr>
            <p:ph type="body" idx="1"/>
          </p:nvPr>
        </p:nvSpPr>
        <p:spPr>
          <a:xfrm rot="5400000">
            <a:off x="4114800" y="-1171786"/>
            <a:ext cx="4023360" cy="100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0" rIns="4570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86" name="Google Shape;86;p11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1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1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Vertical Title and Text" type="vertTitleAndTx">
  <p:cSld name="VERTICAL_TITLE_AND_VERTICAL_TEXT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2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12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12"/>
          <p:cNvSpPr txBox="1">
            <a:spLocks noGrp="1"/>
          </p:cNvSpPr>
          <p:nvPr>
            <p:ph type="title"/>
          </p:nvPr>
        </p:nvSpPr>
        <p:spPr>
          <a:xfrm rot="5400000">
            <a:off x="7159401" y="1977801"/>
            <a:ext cx="575989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2"/>
          <p:cNvSpPr txBox="1">
            <a:spLocks noGrp="1"/>
          </p:cNvSpPr>
          <p:nvPr>
            <p:ph type="body" idx="1"/>
          </p:nvPr>
        </p:nvSpPr>
        <p:spPr>
          <a:xfrm rot="5400000">
            <a:off x="1825401" y="-574899"/>
            <a:ext cx="575989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0" rIns="4570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94" name="Google Shape;94;p12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2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2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7" name="Body Level One…"/>
          <p:cNvSpPr txBox="1">
            <a:spLocks noGrp="1"/>
          </p:cNvSpPr>
          <p:nvPr>
            <p:ph type="body" idx="1"/>
          </p:nvPr>
        </p:nvSpPr>
        <p:spPr>
          <a:xfrm>
            <a:off x="1097280" y="1845734"/>
            <a:ext cx="10058401" cy="4023360"/>
          </a:xfrm>
          <a:prstGeom prst="rect">
            <a:avLst/>
          </a:prstGeom>
        </p:spPr>
        <p:txBody>
          <a:bodyPr/>
          <a:lstStyle>
            <a:lvl1pPr indent="-342900"/>
            <a:lvl3pPr marL="1518557" indent="-489857"/>
            <a:lvl4pPr marL="1975757" indent="-489857"/>
            <a:lvl5pPr marL="2432957" indent="-489857"/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13776591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" type="secHead">
  <p:cSld name="SECTION_HEADER">
    <p:bg>
      <p:bgPr>
        <a:solidFill>
          <a:schemeClr val="lt1"/>
        </a:soli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4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8000"/>
              <a:buFont typeface="Calibri"/>
              <a:buNone/>
              <a:defRPr sz="8000" b="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400"/>
              <a:buNone/>
              <a:defRPr sz="2400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‹#›</a:t>
            </a:fld>
            <a:endParaRPr/>
          </a:p>
        </p:txBody>
      </p:sp>
      <p:cxnSp>
        <p:nvCxnSpPr>
          <p:cNvPr id="37" name="Google Shape;37;p4"/>
          <p:cNvCxnSpPr/>
          <p:nvPr/>
        </p:nvCxnSpPr>
        <p:spPr>
          <a:xfrm>
            <a:off x="1207658" y="4343400"/>
            <a:ext cx="987552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body" idx="1"/>
          </p:nvPr>
        </p:nvSpPr>
        <p:spPr>
          <a:xfrm>
            <a:off x="1097280" y="1845734"/>
            <a:ext cx="4937760" cy="4023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body" idx="2"/>
          </p:nvPr>
        </p:nvSpPr>
        <p:spPr>
          <a:xfrm>
            <a:off x="6217920" y="1845735"/>
            <a:ext cx="4937760" cy="402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 sz="2000" b="0" cap="none">
                <a:solidFill>
                  <a:schemeClr val="dk2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body" idx="2"/>
          </p:nvPr>
        </p:nvSpPr>
        <p:spPr>
          <a:xfrm>
            <a:off x="1097280" y="2582335"/>
            <a:ext cx="4937760" cy="3286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49" name="Google Shape;49;p6"/>
          <p:cNvSpPr txBox="1">
            <a:spLocks noGrp="1"/>
          </p:cNvSpPr>
          <p:nvPr>
            <p:ph type="body" idx="3"/>
          </p:nvPr>
        </p:nvSpPr>
        <p:spPr>
          <a:xfrm>
            <a:off x="6217920" y="1846052"/>
            <a:ext cx="4937760" cy="736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 sz="2000" b="0" cap="none">
                <a:solidFill>
                  <a:schemeClr val="dk2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0" name="Google Shape;50;p6"/>
          <p:cNvSpPr txBox="1">
            <a:spLocks noGrp="1"/>
          </p:cNvSpPr>
          <p:nvPr>
            <p:ph type="body" idx="4"/>
          </p:nvPr>
        </p:nvSpPr>
        <p:spPr>
          <a:xfrm>
            <a:off x="6217920" y="2582334"/>
            <a:ext cx="4937760" cy="3286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51" name="Google Shape;51;p6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6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6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7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7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7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 type="blank">
  <p:cSld name="BLANK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8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8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8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8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ntent with Caption" type="objTx">
  <p:cSld name="OBJECT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9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9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alibri"/>
              <a:buNone/>
              <a:defRPr sz="3600" b="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body" idx="1"/>
          </p:nvPr>
        </p:nvSpPr>
        <p:spPr>
          <a:xfrm>
            <a:off x="4800600" y="731520"/>
            <a:ext cx="6492240" cy="52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70" name="Google Shape;70;p9"/>
          <p:cNvSpPr txBox="1">
            <a:spLocks noGrp="1"/>
          </p:cNvSpPr>
          <p:nvPr>
            <p:ph type="body" idx="2"/>
          </p:nvPr>
        </p:nvSpPr>
        <p:spPr>
          <a:xfrm>
            <a:off x="457200" y="2926080"/>
            <a:ext cx="3200400" cy="3379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FFFFFF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71" name="Google Shape;71;p9"/>
          <p:cNvSpPr txBox="1">
            <a:spLocks noGrp="1"/>
          </p:cNvSpPr>
          <p:nvPr>
            <p:ph type="dt" idx="10"/>
          </p:nvPr>
        </p:nvSpPr>
        <p:spPr>
          <a:xfrm>
            <a:off x="465512" y="6459785"/>
            <a:ext cx="26185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9"/>
          <p:cNvSpPr txBox="1">
            <a:spLocks noGrp="1"/>
          </p:cNvSpPr>
          <p:nvPr>
            <p:ph type="ftr" idx="11"/>
          </p:nvPr>
        </p:nvSpPr>
        <p:spPr>
          <a:xfrm>
            <a:off x="4800600" y="6459785"/>
            <a:ext cx="4648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9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05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105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105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105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105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105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105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105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105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icture with Caption" type="picTx">
  <p:cSld name="PICTURE_WITH_CAPTION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0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0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10"/>
          <p:cNvSpPr txBox="1"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alibri"/>
              <a:buNone/>
              <a:defRPr sz="3600" b="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0"/>
          <p:cNvSpPr>
            <a:spLocks noGrp="1"/>
          </p:cNvSpPr>
          <p:nvPr>
            <p:ph type="pic" idx="2"/>
          </p:nvPr>
        </p:nvSpPr>
        <p:spPr>
          <a:xfrm>
            <a:off x="15" y="0"/>
            <a:ext cx="12191985" cy="4915076"/>
          </a:xfrm>
          <a:prstGeom prst="rect">
            <a:avLst/>
          </a:prstGeom>
          <a:solidFill>
            <a:srgbClr val="BECAD4"/>
          </a:solidFill>
          <a:ln>
            <a:noFill/>
          </a:ln>
        </p:spPr>
        <p:txBody>
          <a:bodyPr spcFirstLastPara="1" wrap="square" lIns="457200" tIns="457200" rIns="0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libri"/>
              <a:buNone/>
              <a:defRPr sz="32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alibri"/>
              <a:buNone/>
              <a:defRPr sz="2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libri"/>
              <a:buNone/>
              <a:defRPr sz="2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9" name="Google Shape;79;p10"/>
          <p:cNvSpPr txBox="1">
            <a:spLocks noGrp="1"/>
          </p:cNvSpPr>
          <p:nvPr>
            <p:ph type="body" idx="1"/>
          </p:nvPr>
        </p:nvSpPr>
        <p:spPr>
          <a:xfrm>
            <a:off x="1097280" y="5907024"/>
            <a:ext cx="10113264" cy="594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FFFFFF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80" name="Google Shape;80;p10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0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0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7;p1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  <a:defRPr sz="4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marR="0" lvl="0" indent="-355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 "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  <a:defRPr sz="1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‹#›</a:t>
            </a:fld>
            <a:endParaRPr/>
          </a:p>
        </p:txBody>
      </p:sp>
      <p:cxnSp>
        <p:nvCxnSpPr>
          <p:cNvPr id="13" name="Google Shape;13;p1"/>
          <p:cNvCxnSpPr/>
          <p:nvPr/>
        </p:nvCxnSpPr>
        <p:spPr>
          <a:xfrm>
            <a:off x="1193532" y="1737845"/>
            <a:ext cx="996696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image" Target="../media/image9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1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chart" Target="../charts/char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chart" Target="../charts/char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chart" Target="../charts/char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image" Target="../media/image1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image" Target="../media/image1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chart" Target="../charts/chart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chart" Target="../charts/char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3"/>
          <p:cNvSpPr txBox="1"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9000"/>
              <a:buFont typeface="Calibri"/>
              <a:buNone/>
            </a:pPr>
            <a:r>
              <a:rPr lang="nl-NL" sz="8900"/>
              <a:t>Brood sorting by ants</a:t>
            </a:r>
            <a:endParaRPr sz="8900"/>
          </a:p>
        </p:txBody>
      </p:sp>
      <p:sp>
        <p:nvSpPr>
          <p:cNvPr id="102" name="Google Shape;102;p13"/>
          <p:cNvSpPr txBox="1">
            <a:spLocks noGrp="1"/>
          </p:cNvSpPr>
          <p:nvPr>
            <p:ph type="subTitle" idx="1"/>
          </p:nvPr>
        </p:nvSpPr>
        <p:spPr>
          <a:xfrm>
            <a:off x="1097280" y="4379575"/>
            <a:ext cx="3080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nl-NL" cap="none" dirty="0" err="1"/>
              <a:t>Ludi</a:t>
            </a:r>
            <a:r>
              <a:rPr lang="nl-NL" cap="none" dirty="0"/>
              <a:t> van Leeuwen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nl-NL" cap="none" dirty="0"/>
              <a:t>Corine Nijhof</a:t>
            </a:r>
            <a:endParaRPr dirty="0"/>
          </a:p>
        </p:txBody>
      </p:sp>
      <p:sp>
        <p:nvSpPr>
          <p:cNvPr id="103" name="Google Shape;103;p13"/>
          <p:cNvSpPr txBox="1">
            <a:spLocks noGrp="1"/>
          </p:cNvSpPr>
          <p:nvPr>
            <p:ph type="subTitle" idx="1"/>
          </p:nvPr>
        </p:nvSpPr>
        <p:spPr>
          <a:xfrm>
            <a:off x="7429080" y="4379575"/>
            <a:ext cx="3726600" cy="17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nl-NL" cap="none" dirty="0"/>
              <a:t>Advanced </a:t>
            </a:r>
            <a:r>
              <a:rPr lang="nl-NL" cap="none" dirty="0" err="1"/>
              <a:t>Self-Organisatio</a:t>
            </a:r>
            <a:r>
              <a:rPr lang="nl-NL" dirty="0" err="1"/>
              <a:t>n</a:t>
            </a:r>
            <a:r>
              <a:rPr lang="nl-NL" dirty="0"/>
              <a:t> </a:t>
            </a:r>
            <a:r>
              <a:rPr lang="nl-NL" cap="none" dirty="0"/>
              <a:t>of </a:t>
            </a:r>
            <a:r>
              <a:rPr lang="nl-NL" cap="none" dirty="0" err="1"/>
              <a:t>Social</a:t>
            </a:r>
            <a:r>
              <a:rPr lang="nl-NL" cap="none" dirty="0"/>
              <a:t> Systems</a:t>
            </a:r>
            <a:endParaRPr dirty="0"/>
          </a:p>
        </p:txBody>
      </p:sp>
      <p:pic>
        <p:nvPicPr>
          <p:cNvPr id="104" name="Google Shape;104;p13"/>
          <p:cNvPicPr preferRelativeResize="0"/>
          <p:nvPr/>
        </p:nvPicPr>
        <p:blipFill rotWithShape="1">
          <a:blip r:embed="rId3">
            <a:alphaModFix/>
          </a:blip>
          <a:srcRect b="6533"/>
          <a:stretch/>
        </p:blipFill>
        <p:spPr>
          <a:xfrm>
            <a:off x="6722325" y="640976"/>
            <a:ext cx="3320950" cy="178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2"/>
          <p:cNvSpPr txBox="1">
            <a:spLocks noGrp="1"/>
          </p:cNvSpPr>
          <p:nvPr>
            <p:ph type="title"/>
          </p:nvPr>
        </p:nvSpPr>
        <p:spPr>
          <a:xfrm>
            <a:off x="994050" y="156251"/>
            <a:ext cx="10058400" cy="7995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/>
              <a:t>Hypothesis</a:t>
            </a:r>
            <a:endParaRPr/>
          </a:p>
        </p:txBody>
      </p:sp>
      <p:sp>
        <p:nvSpPr>
          <p:cNvPr id="258" name="Google Shape;258;p22"/>
          <p:cNvSpPr txBox="1">
            <a:spLocks noGrp="1"/>
          </p:cNvSpPr>
          <p:nvPr>
            <p:ph type="body" idx="1"/>
          </p:nvPr>
        </p:nvSpPr>
        <p:spPr>
          <a:xfrm>
            <a:off x="1066800" y="1019832"/>
            <a:ext cx="9908400" cy="876900"/>
          </a:xfrm>
          <a:prstGeom prst="rect">
            <a:avLst/>
          </a:prstGeom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nl-NL"/>
              <a:t>Domain of care </a:t>
            </a:r>
            <a:r>
              <a:rPr lang="nl-NL" sz="2150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~</a:t>
            </a:r>
            <a:r>
              <a:rPr lang="nl-NL" sz="1050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nl-NL"/>
              <a:t>to amount of care that brood needs </a:t>
            </a:r>
            <a:endParaRPr/>
          </a:p>
        </p:txBody>
      </p:sp>
      <p:pic>
        <p:nvPicPr>
          <p:cNvPr id="259" name="Google Shape;25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200" y="2250526"/>
            <a:ext cx="5349575" cy="3009125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22"/>
          <p:cNvSpPr txBox="1"/>
          <p:nvPr/>
        </p:nvSpPr>
        <p:spPr>
          <a:xfrm>
            <a:off x="490200" y="6380075"/>
            <a:ext cx="5533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for</a:t>
            </a:r>
            <a:r>
              <a:rPr lang="nl-NL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nl-NL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illustration</a:t>
            </a:r>
            <a:r>
              <a:rPr lang="nl-NL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nl-NL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purposes</a:t>
            </a:r>
            <a:r>
              <a:rPr lang="nl-NL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nl-NL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only</a:t>
            </a:r>
            <a:r>
              <a:rPr lang="nl-NL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- </a:t>
            </a:r>
            <a:r>
              <a:rPr lang="nl-NL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this</a:t>
            </a:r>
            <a:r>
              <a:rPr lang="nl-NL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is </a:t>
            </a:r>
            <a:r>
              <a:rPr lang="nl-NL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not</a:t>
            </a:r>
            <a:r>
              <a:rPr lang="nl-NL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nl-NL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the</a:t>
            </a:r>
            <a:r>
              <a:rPr lang="nl-NL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right species of </a:t>
            </a:r>
            <a:r>
              <a:rPr lang="nl-NL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ant</a:t>
            </a:r>
            <a:endParaRPr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1" name="Google Shape;261;p22"/>
          <p:cNvSpPr txBox="1"/>
          <p:nvPr/>
        </p:nvSpPr>
        <p:spPr>
          <a:xfrm>
            <a:off x="652425" y="5428025"/>
            <a:ext cx="25503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Care eggs and larvae: Feeding and cleaning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2" name="Google Shape;262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85438" y="2250526"/>
            <a:ext cx="4884134" cy="3253459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22"/>
          <p:cNvSpPr txBox="1"/>
          <p:nvPr/>
        </p:nvSpPr>
        <p:spPr>
          <a:xfrm>
            <a:off x="6940150" y="5624675"/>
            <a:ext cx="4683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Care (Pre)-Pupae: No feeding, only cleaning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" name="Google Shape;104;p13">
            <a:extLst>
              <a:ext uri="{FF2B5EF4-FFF2-40B4-BE49-F238E27FC236}">
                <a16:creationId xmlns:a16="http://schemas.microsoft.com/office/drawing/2014/main" id="{FD02C634-3880-4538-9000-5DAC5E042D86}"/>
              </a:ext>
            </a:extLst>
          </p:cNvPr>
          <p:cNvPicPr preferRelativeResize="0"/>
          <p:nvPr/>
        </p:nvPicPr>
        <p:blipFill rotWithShape="1">
          <a:blip r:embed="rId5" cstate="hqprint">
            <a:alphaModFix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962" b="91985" l="6352" r="89139">
                        <a14:foregroundMark x1="37090" y1="33969" x2="37090" y2="33969"/>
                        <a14:foregroundMark x1="35041" y1="27481" x2="29508" y2="35115"/>
                        <a14:foregroundMark x1="32992" y1="34351" x2="33402" y2="34733"/>
                        <a14:foregroundMark x1="36885" y1="30916" x2="35246" y2="39313"/>
                        <a14:foregroundMark x1="20287" y1="7252" x2="21107" y2="8015"/>
                        <a14:foregroundMark x1="23566" y1="6107" x2="23975" y2="5344"/>
                        <a14:foregroundMark x1="13934" y1="26336" x2="14344" y2="24427"/>
                        <a14:foregroundMark x1="6762" y1="29008" x2="7172" y2="27481"/>
                        <a14:foregroundMark x1="9426" y1="21374" x2="9426" y2="21374"/>
                        <a14:foregroundMark x1="11885" y1="16031" x2="11885" y2="16031"/>
                        <a14:foregroundMark x1="14754" y1="11832" x2="14754" y2="11832"/>
                        <a14:foregroundMark x1="18238" y1="14122" x2="18238" y2="14122"/>
                        <a14:foregroundMark x1="32787" y1="74427" x2="32787" y2="74427"/>
                        <a14:foregroundMark x1="29098" y1="85878" x2="29098" y2="85878"/>
                        <a14:foregroundMark x1="30943" y1="82443" x2="30943" y2="82443"/>
                        <a14:foregroundMark x1="39549" y1="79389" x2="39549" y2="79389"/>
                        <a14:foregroundMark x1="35246" y1="91985" x2="35246" y2="91985"/>
                        <a14:foregroundMark x1="47951" y1="84733" x2="47951" y2="84733"/>
                        <a14:foregroundMark x1="54098" y1="86260" x2="54098" y2="86260"/>
                        <a14:foregroundMark x1="47951" y1="91221" x2="47951" y2="91221"/>
                        <a14:foregroundMark x1="85451" y1="82443" x2="85451" y2="82443"/>
                        <a14:foregroundMark x1="15779" y1="19084" x2="15779" y2="19084"/>
                        <a14:foregroundMark x1="26639" y1="4962" x2="26639" y2="4962"/>
                        <a14:backgroundMark x1="65369" y1="43130" x2="65369" y2="43130"/>
                        <a14:backgroundMark x1="47746" y1="59924" x2="47746" y2="59924"/>
                        <a14:backgroundMark x1="46721" y1="61069" x2="46721" y2="610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67231" y="6398450"/>
            <a:ext cx="924769" cy="45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269;p23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1" cy="1450801"/>
          </a:xfrm>
          <a:prstGeom prst="rect">
            <a:avLst/>
          </a:prstGeom>
        </p:spPr>
        <p:txBody>
          <a:bodyPr/>
          <a:lstStyle/>
          <a:p>
            <a:r>
              <a:t>Hypothesis</a:t>
            </a:r>
          </a:p>
        </p:txBody>
      </p:sp>
      <p:sp>
        <p:nvSpPr>
          <p:cNvPr id="375" name="Google Shape;270;p23"/>
          <p:cNvSpPr txBox="1">
            <a:spLocks noGrp="1"/>
          </p:cNvSpPr>
          <p:nvPr>
            <p:ph type="body" idx="1"/>
          </p:nvPr>
        </p:nvSpPr>
        <p:spPr>
          <a:xfrm>
            <a:off x="1097280" y="1845734"/>
            <a:ext cx="10058401" cy="4023301"/>
          </a:xfrm>
          <a:prstGeom prst="rect">
            <a:avLst/>
          </a:prstGeom>
        </p:spPr>
        <p:txBody>
          <a:bodyPr/>
          <a:lstStyle/>
          <a:p>
            <a:pPr>
              <a:buChar char="●"/>
            </a:pPr>
            <a:r>
              <a:t>Care ordering: Large larvae &gt; Medium larvae ~ Prepupae ~ Pupae &gt; Small larvae and eggs.</a:t>
            </a:r>
          </a:p>
          <a:p>
            <a:pPr marL="0" indent="0">
              <a:buSzTx/>
              <a:buNone/>
            </a:pPr>
            <a:endParaRPr/>
          </a:p>
          <a:p>
            <a:pPr>
              <a:buChar char="●"/>
            </a:pPr>
            <a:r>
              <a:t>Evolutionary explanation: more energy invested in large larvae, hence need more care.</a:t>
            </a:r>
          </a:p>
        </p:txBody>
      </p:sp>
      <p:pic>
        <p:nvPicPr>
          <p:cNvPr id="376" name="Google Shape;104;p13" descr="Google Shape;104;p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7230" y="6398450"/>
            <a:ext cx="924770" cy="459551"/>
          </a:xfrm>
          <a:prstGeom prst="rect">
            <a:avLst/>
          </a:prstGeom>
          <a:ln w="12700">
            <a:miter lim="400000"/>
          </a:ln>
        </p:spPr>
      </p:pic>
      <p:sp>
        <p:nvSpPr>
          <p:cNvPr id="377" name="Oval"/>
          <p:cNvSpPr/>
          <p:nvPr/>
        </p:nvSpPr>
        <p:spPr>
          <a:xfrm>
            <a:off x="1863474" y="3416104"/>
            <a:ext cx="3642172" cy="3177928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380" name="Google Shape;200;p19"/>
          <p:cNvGrpSpPr/>
          <p:nvPr/>
        </p:nvGrpSpPr>
        <p:grpSpPr>
          <a:xfrm>
            <a:off x="2599856" y="4241687"/>
            <a:ext cx="2169408" cy="1526761"/>
            <a:chOff x="0" y="0"/>
            <a:chExt cx="2169407" cy="1526760"/>
          </a:xfrm>
        </p:grpSpPr>
        <p:sp>
          <p:nvSpPr>
            <p:cNvPr id="378" name="Oval"/>
            <p:cNvSpPr/>
            <p:nvPr/>
          </p:nvSpPr>
          <p:spPr>
            <a:xfrm>
              <a:off x="0" y="-1"/>
              <a:ext cx="2169408" cy="1526762"/>
            </a:xfrm>
            <a:prstGeom prst="ellipse">
              <a:avLst/>
            </a:prstGeom>
            <a:solidFill>
              <a:srgbClr val="FF00FF"/>
            </a:solidFill>
            <a:ln w="9525" cap="flat">
              <a:solidFill>
                <a:srgbClr val="344068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79" name="large"/>
            <p:cNvSpPr txBox="1"/>
            <p:nvPr/>
          </p:nvSpPr>
          <p:spPr>
            <a:xfrm>
              <a:off x="317702" y="573262"/>
              <a:ext cx="1534003" cy="38023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/>
            <a:p>
              <a:r>
                <a:t>large</a:t>
              </a:r>
            </a:p>
          </p:txBody>
        </p:sp>
      </p:grpSp>
      <p:sp>
        <p:nvSpPr>
          <p:cNvPr id="381" name="Oval"/>
          <p:cNvSpPr/>
          <p:nvPr/>
        </p:nvSpPr>
        <p:spPr>
          <a:xfrm>
            <a:off x="6930774" y="4141096"/>
            <a:ext cx="2028578" cy="1889919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384" name="Google Shape;180;p18"/>
          <p:cNvGrpSpPr/>
          <p:nvPr/>
        </p:nvGrpSpPr>
        <p:grpSpPr>
          <a:xfrm>
            <a:off x="7509762" y="4749905"/>
            <a:ext cx="870601" cy="672301"/>
            <a:chOff x="0" y="0"/>
            <a:chExt cx="870600" cy="672300"/>
          </a:xfrm>
        </p:grpSpPr>
        <p:sp>
          <p:nvSpPr>
            <p:cNvPr id="382" name="Oval"/>
            <p:cNvSpPr/>
            <p:nvPr/>
          </p:nvSpPr>
          <p:spPr>
            <a:xfrm>
              <a:off x="-1" y="-1"/>
              <a:ext cx="870602" cy="672302"/>
            </a:xfrm>
            <a:prstGeom prst="ellipse">
              <a:avLst/>
            </a:prstGeom>
            <a:solidFill>
              <a:srgbClr val="00FF00"/>
            </a:solidFill>
            <a:ln w="9525" cap="flat">
              <a:solidFill>
                <a:srgbClr val="344068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83" name="small"/>
            <p:cNvSpPr txBox="1"/>
            <p:nvPr/>
          </p:nvSpPr>
          <p:spPr>
            <a:xfrm>
              <a:off x="127495" y="146033"/>
              <a:ext cx="615608" cy="3802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/>
            <a:p>
              <a:r>
                <a:t>small</a:t>
              </a:r>
            </a:p>
          </p:txBody>
        </p:sp>
      </p:grp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275;p24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1" cy="1450801"/>
          </a:xfrm>
          <a:prstGeom prst="rect">
            <a:avLst/>
          </a:prstGeom>
        </p:spPr>
        <p:txBody>
          <a:bodyPr/>
          <a:lstStyle/>
          <a:p>
            <a:r>
              <a:t>Hypothesis</a:t>
            </a:r>
          </a:p>
        </p:txBody>
      </p:sp>
      <p:sp>
        <p:nvSpPr>
          <p:cNvPr id="387" name="Google Shape;276;p24"/>
          <p:cNvSpPr txBox="1">
            <a:spLocks noGrp="1"/>
          </p:cNvSpPr>
          <p:nvPr>
            <p:ph type="body" idx="1"/>
          </p:nvPr>
        </p:nvSpPr>
        <p:spPr>
          <a:xfrm>
            <a:off x="1097280" y="1845734"/>
            <a:ext cx="10058401" cy="4023301"/>
          </a:xfrm>
          <a:prstGeom prst="rect">
            <a:avLst/>
          </a:prstGeom>
        </p:spPr>
        <p:txBody>
          <a:bodyPr/>
          <a:lstStyle/>
          <a:p>
            <a:pPr>
              <a:buChar char="●"/>
            </a:pPr>
            <a:r>
              <a:t>Care ordering: Large larvae &gt; Medium larvae ~ Prepupae ~ Pupae &gt; Small larvae and eggs.</a:t>
            </a:r>
          </a:p>
          <a:p>
            <a:pPr marL="0" indent="0">
              <a:buSzTx/>
              <a:buNone/>
            </a:pPr>
            <a:endParaRPr/>
          </a:p>
          <a:p>
            <a:pPr>
              <a:buChar char="●"/>
            </a:pPr>
            <a:r>
              <a:t>Simple rules: </a:t>
            </a:r>
          </a:p>
          <a:p>
            <a:pPr marL="914400" lvl="1" indent="-342900">
              <a:spcBef>
                <a:spcPts val="0"/>
              </a:spcBef>
              <a:buSzPts val="1800"/>
              <a:buChar char="○"/>
              <a:defRPr sz="1800"/>
            </a:pPr>
            <a:r>
              <a:t>Pick brood up if overcrowded according to domain of care. </a:t>
            </a:r>
          </a:p>
          <a:p>
            <a:pPr marL="914400" lvl="1" indent="-342900">
              <a:spcBef>
                <a:spcPts val="0"/>
              </a:spcBef>
              <a:buSzPts val="1800"/>
              <a:buChar char="○"/>
              <a:defRPr sz="1800"/>
            </a:pPr>
            <a:r>
              <a:t>Drop brood if not overcrowded anymore.</a:t>
            </a:r>
          </a:p>
        </p:txBody>
      </p:sp>
      <p:pic>
        <p:nvPicPr>
          <p:cNvPr id="388" name="Google Shape;104;p13" descr="Google Shape;104;p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7230" y="6398450"/>
            <a:ext cx="924770" cy="45955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281;p25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1" cy="1450801"/>
          </a:xfrm>
          <a:prstGeom prst="rect">
            <a:avLst/>
          </a:prstGeom>
        </p:spPr>
        <p:txBody>
          <a:bodyPr/>
          <a:lstStyle/>
          <a:p>
            <a:r>
              <a:t>Hypothesis</a:t>
            </a:r>
          </a:p>
        </p:txBody>
      </p:sp>
      <p:sp>
        <p:nvSpPr>
          <p:cNvPr id="391" name="Google Shape;282;p25"/>
          <p:cNvSpPr txBox="1">
            <a:spLocks noGrp="1"/>
          </p:cNvSpPr>
          <p:nvPr>
            <p:ph type="body" idx="1"/>
          </p:nvPr>
        </p:nvSpPr>
        <p:spPr>
          <a:xfrm>
            <a:off x="1097280" y="1845734"/>
            <a:ext cx="10058401" cy="4023301"/>
          </a:xfrm>
          <a:prstGeom prst="rect">
            <a:avLst/>
          </a:prstGeom>
        </p:spPr>
        <p:txBody>
          <a:bodyPr/>
          <a:lstStyle/>
          <a:p>
            <a:pPr>
              <a:buChar char="●"/>
            </a:pPr>
            <a:r>
              <a:t>Care ordering: Large larvae &gt; Medium larvae ~ Prepupae ~ Pupae &gt; Small larvae and eggs.</a:t>
            </a:r>
          </a:p>
          <a:p>
            <a:pPr marL="0" indent="0">
              <a:buSzTx/>
              <a:buNone/>
            </a:pPr>
            <a:endParaRPr/>
          </a:p>
          <a:p>
            <a:pPr>
              <a:buChar char="●"/>
            </a:pPr>
            <a:r>
              <a:t>Simple rules: </a:t>
            </a:r>
          </a:p>
          <a:p>
            <a:pPr marL="914400" lvl="1" indent="-342900">
              <a:spcBef>
                <a:spcPts val="0"/>
              </a:spcBef>
              <a:buSzPts val="1800"/>
              <a:buChar char="○"/>
              <a:defRPr sz="1800"/>
            </a:pPr>
            <a:r>
              <a:t>Pick brood up if overcrowded according to domain of care. </a:t>
            </a:r>
          </a:p>
          <a:p>
            <a:pPr marL="914400" lvl="1" indent="-342900">
              <a:spcBef>
                <a:spcPts val="0"/>
              </a:spcBef>
              <a:buSzPts val="1800"/>
              <a:buChar char="○"/>
              <a:defRPr sz="1800"/>
            </a:pPr>
            <a:r>
              <a:t>Drop brood if not overcrowded anymore.</a:t>
            </a:r>
          </a:p>
          <a:p>
            <a:pPr marL="914400" lvl="1" indent="-342900">
              <a:spcBef>
                <a:spcPts val="0"/>
              </a:spcBef>
              <a:buSzPts val="1800"/>
              <a:buChar char="○"/>
              <a:defRPr sz="1800"/>
            </a:pPr>
            <a:r>
              <a:t>+ tiredness - ants carry small/light brood easier than large/heavy brood.</a:t>
            </a:r>
          </a:p>
        </p:txBody>
      </p:sp>
      <p:pic>
        <p:nvPicPr>
          <p:cNvPr id="392" name="Google Shape;104;p13" descr="Google Shape;104;p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7230" y="6398450"/>
            <a:ext cx="924770" cy="45955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6"/>
          <p:cNvSpPr/>
          <p:nvPr/>
        </p:nvSpPr>
        <p:spPr>
          <a:xfrm>
            <a:off x="4321635" y="2610641"/>
            <a:ext cx="3558900" cy="628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158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Google Shape;288;p26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lang="nl-NL"/>
              <a:t>Model</a:t>
            </a:r>
            <a:endParaRPr/>
          </a:p>
        </p:txBody>
      </p:sp>
      <p:sp>
        <p:nvSpPr>
          <p:cNvPr id="289" name="Google Shape;289;p26"/>
          <p:cNvSpPr/>
          <p:nvPr/>
        </p:nvSpPr>
        <p:spPr>
          <a:xfrm>
            <a:off x="2114150" y="2331800"/>
            <a:ext cx="2196900" cy="11769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00ACEE"/>
              </a:gs>
              <a:gs pos="34000">
                <a:srgbClr val="02ACED"/>
              </a:gs>
              <a:gs pos="70000">
                <a:srgbClr val="00B0F5"/>
              </a:gs>
              <a:gs pos="100000">
                <a:srgbClr val="12B1EE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sz="2400" b="0" i="0" u="none" strike="noStrike" cap="none">
                <a:solidFill>
                  <a:srgbClr val="0D5672"/>
                </a:solidFill>
                <a:latin typeface="Calibri"/>
                <a:ea typeface="Calibri"/>
                <a:cs typeface="Calibri"/>
                <a:sym typeface="Calibri"/>
              </a:rPr>
              <a:t>Ants</a:t>
            </a:r>
            <a:endParaRPr sz="2400" b="0" i="0" u="none" strike="noStrike" cap="none">
              <a:solidFill>
                <a:srgbClr val="0D567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" name="Google Shape;290;p26"/>
          <p:cNvSpPr/>
          <p:nvPr/>
        </p:nvSpPr>
        <p:spPr>
          <a:xfrm>
            <a:off x="7880962" y="2331800"/>
            <a:ext cx="2196900" cy="11769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00ACEE"/>
              </a:gs>
              <a:gs pos="34000">
                <a:srgbClr val="02ACED"/>
              </a:gs>
              <a:gs pos="70000">
                <a:srgbClr val="00B0F5"/>
              </a:gs>
              <a:gs pos="100000">
                <a:srgbClr val="12B1EE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sz="2400" b="0" i="0" u="none" strike="noStrike" cap="none">
                <a:solidFill>
                  <a:srgbClr val="0D5672"/>
                </a:solidFill>
                <a:latin typeface="Calibri"/>
                <a:ea typeface="Calibri"/>
                <a:cs typeface="Calibri"/>
                <a:sym typeface="Calibri"/>
              </a:rPr>
              <a:t>Larvae</a:t>
            </a:r>
            <a:endParaRPr sz="2400" b="0" i="0" u="none" strike="noStrike" cap="none">
              <a:solidFill>
                <a:srgbClr val="0D567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2" name="Google Shape;292;p26"/>
          <p:cNvSpPr/>
          <p:nvPr/>
        </p:nvSpPr>
        <p:spPr>
          <a:xfrm>
            <a:off x="7880962" y="3638477"/>
            <a:ext cx="2196900" cy="1809900"/>
          </a:xfrm>
          <a:prstGeom prst="roundRect">
            <a:avLst>
              <a:gd name="adj" fmla="val 16667"/>
            </a:avLst>
          </a:prstGeom>
          <a:solidFill>
            <a:srgbClr val="C9F0FF"/>
          </a:solidFill>
          <a:ln>
            <a:noFill/>
          </a:ln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180000" marR="0" lvl="0" indent="-180000" algn="l" rtl="0">
              <a:spcBef>
                <a:spcPts val="0"/>
              </a:spcBef>
              <a:spcAft>
                <a:spcPts val="0"/>
              </a:spcAft>
              <a:buClr>
                <a:srgbClr val="0D5672"/>
              </a:buClr>
              <a:buSzPts val="1800"/>
              <a:buFont typeface="Arial"/>
              <a:buChar char="•"/>
            </a:pPr>
            <a:r>
              <a:rPr lang="nl-NL" sz="1800" b="0" i="0" u="none" strike="noStrike" cap="none">
                <a:solidFill>
                  <a:srgbClr val="0D5672"/>
                </a:solidFill>
                <a:latin typeface="Calibri"/>
                <a:ea typeface="Calibri"/>
                <a:cs typeface="Calibri"/>
                <a:sym typeface="Calibri"/>
              </a:rPr>
              <a:t>Type</a:t>
            </a:r>
            <a:endParaRPr/>
          </a:p>
          <a:p>
            <a:pPr marL="180000" marR="0" lvl="0" indent="-180000" algn="l" rtl="0">
              <a:spcBef>
                <a:spcPts val="0"/>
              </a:spcBef>
              <a:spcAft>
                <a:spcPts val="0"/>
              </a:spcAft>
              <a:buClr>
                <a:srgbClr val="0D5672"/>
              </a:buClr>
              <a:buSzPts val="1800"/>
              <a:buFont typeface="Arial"/>
              <a:buChar char="•"/>
            </a:pPr>
            <a:r>
              <a:rPr lang="nl-NL" sz="1800" b="0" i="0" u="none" strike="noStrike" cap="none">
                <a:solidFill>
                  <a:srgbClr val="0D5672"/>
                </a:solidFill>
                <a:latin typeface="Calibri"/>
                <a:ea typeface="Calibri"/>
                <a:cs typeface="Calibri"/>
                <a:sym typeface="Calibri"/>
              </a:rPr>
              <a:t>Weight</a:t>
            </a:r>
            <a:endParaRPr sz="1800" b="0" i="0" u="none" strike="noStrike" cap="none">
              <a:solidFill>
                <a:srgbClr val="0D567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80000" marR="0" lvl="0" indent="-180000" algn="l" rtl="0">
              <a:spcBef>
                <a:spcPts val="0"/>
              </a:spcBef>
              <a:spcAft>
                <a:spcPts val="0"/>
              </a:spcAft>
              <a:buClr>
                <a:srgbClr val="0D5672"/>
              </a:buClr>
              <a:buSzPts val="1800"/>
              <a:buFont typeface="Arial"/>
              <a:buChar char="•"/>
            </a:pPr>
            <a:r>
              <a:rPr lang="nl-NL" sz="1800" b="0" i="0" u="none" strike="noStrike" cap="none">
                <a:solidFill>
                  <a:srgbClr val="0D5672"/>
                </a:solidFill>
                <a:latin typeface="Calibri"/>
                <a:ea typeface="Calibri"/>
                <a:cs typeface="Calibri"/>
                <a:sym typeface="Calibri"/>
              </a:rPr>
              <a:t>Care domain</a:t>
            </a:r>
            <a:endParaRPr/>
          </a:p>
          <a:p>
            <a:pPr marL="180000" marR="0" lvl="0" indent="-180000" algn="l" rtl="0">
              <a:spcBef>
                <a:spcPts val="0"/>
              </a:spcBef>
              <a:spcAft>
                <a:spcPts val="0"/>
              </a:spcAft>
              <a:buClr>
                <a:srgbClr val="0D5672"/>
              </a:buClr>
              <a:buSzPts val="1800"/>
              <a:buFont typeface="Arial"/>
              <a:buChar char="•"/>
            </a:pPr>
            <a:r>
              <a:rPr lang="nl-NL" sz="1800" b="0" i="0" u="none" strike="noStrike" cap="none">
                <a:solidFill>
                  <a:srgbClr val="0D5672"/>
                </a:solidFill>
                <a:latin typeface="Calibri"/>
                <a:ea typeface="Calibri"/>
                <a:cs typeface="Calibri"/>
                <a:sym typeface="Calibri"/>
              </a:rPr>
              <a:t>Pheromones</a:t>
            </a:r>
            <a:endParaRPr sz="1800" b="0" i="0" u="none" strike="noStrike" cap="none">
              <a:solidFill>
                <a:srgbClr val="0D567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80000" marR="0" lvl="0" indent="-657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D567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3" name="Google Shape;293;p26"/>
          <p:cNvSpPr/>
          <p:nvPr/>
        </p:nvSpPr>
        <p:spPr>
          <a:xfrm>
            <a:off x="4614149" y="3149290"/>
            <a:ext cx="2644200" cy="16338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58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sz="1600" b="1" i="0" u="none" strike="noStrike" cap="none" dirty="0">
                <a:solidFill>
                  <a:srgbClr val="0D5672"/>
                </a:solidFill>
                <a:latin typeface="Calibri"/>
                <a:ea typeface="Calibri"/>
                <a:cs typeface="Calibri"/>
                <a:sym typeface="Calibri"/>
              </a:rPr>
              <a:t>Carry</a:t>
            </a:r>
            <a:br>
              <a:rPr lang="nl-NL" sz="1600" b="1" i="0" u="none" strike="noStrike" cap="none" dirty="0">
                <a:solidFill>
                  <a:srgbClr val="0D5672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nl-NL" sz="1600" b="1" i="0" u="none" strike="noStrike" cap="none" dirty="0">
                <a:solidFill>
                  <a:srgbClr val="0D5672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nl-NL" sz="1600" b="1" i="0" u="none" strike="noStrike" cap="none" dirty="0">
                <a:solidFill>
                  <a:srgbClr val="0D5672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nl-NL" sz="1600" b="1" i="0" u="none" strike="noStrike" cap="none" dirty="0">
                <a:solidFill>
                  <a:srgbClr val="0D5672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nl-NL" sz="1600" b="1" i="0" u="none" strike="noStrike" cap="none" dirty="0">
              <a:solidFill>
                <a:srgbClr val="0D567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" name="Google Shape;104;p13">
            <a:extLst>
              <a:ext uri="{FF2B5EF4-FFF2-40B4-BE49-F238E27FC236}">
                <a16:creationId xmlns:a16="http://schemas.microsoft.com/office/drawing/2014/main" id="{8BF13582-02BD-448C-800B-E42E1F85AADC}"/>
              </a:ext>
            </a:extLst>
          </p:cNvPr>
          <p:cNvPicPr preferRelativeResize="0"/>
          <p:nvPr/>
        </p:nvPicPr>
        <p:blipFill rotWithShape="1">
          <a:blip r:embed="rId3" cstate="hqprint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962" b="91985" l="6352" r="89139">
                        <a14:foregroundMark x1="37090" y1="33969" x2="37090" y2="33969"/>
                        <a14:foregroundMark x1="35041" y1="27481" x2="29508" y2="35115"/>
                        <a14:foregroundMark x1="32992" y1="34351" x2="33402" y2="34733"/>
                        <a14:foregroundMark x1="36885" y1="30916" x2="35246" y2="39313"/>
                        <a14:foregroundMark x1="20287" y1="7252" x2="21107" y2="8015"/>
                        <a14:foregroundMark x1="23566" y1="6107" x2="23975" y2="5344"/>
                        <a14:foregroundMark x1="13934" y1="26336" x2="14344" y2="24427"/>
                        <a14:foregroundMark x1="6762" y1="29008" x2="7172" y2="27481"/>
                        <a14:foregroundMark x1="9426" y1="21374" x2="9426" y2="21374"/>
                        <a14:foregroundMark x1="11885" y1="16031" x2="11885" y2="16031"/>
                        <a14:foregroundMark x1="14754" y1="11832" x2="14754" y2="11832"/>
                        <a14:foregroundMark x1="18238" y1="14122" x2="18238" y2="14122"/>
                        <a14:foregroundMark x1="32787" y1="74427" x2="32787" y2="74427"/>
                        <a14:foregroundMark x1="29098" y1="85878" x2="29098" y2="85878"/>
                        <a14:foregroundMark x1="30943" y1="82443" x2="30943" y2="82443"/>
                        <a14:foregroundMark x1="39549" y1="79389" x2="39549" y2="79389"/>
                        <a14:foregroundMark x1="35246" y1="91985" x2="35246" y2="91985"/>
                        <a14:foregroundMark x1="47951" y1="84733" x2="47951" y2="84733"/>
                        <a14:foregroundMark x1="54098" y1="86260" x2="54098" y2="86260"/>
                        <a14:foregroundMark x1="47951" y1="91221" x2="47951" y2="91221"/>
                        <a14:foregroundMark x1="85451" y1="82443" x2="85451" y2="82443"/>
                        <a14:foregroundMark x1="15779" y1="19084" x2="15779" y2="19084"/>
                        <a14:foregroundMark x1="26639" y1="4962" x2="26639" y2="4962"/>
                        <a14:backgroundMark x1="65369" y1="43130" x2="65369" y2="43130"/>
                        <a14:backgroundMark x1="47746" y1="59924" x2="47746" y2="59924"/>
                        <a14:backgroundMark x1="46721" y1="61069" x2="46721" y2="610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67231" y="6398450"/>
            <a:ext cx="924769" cy="45955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291;p26">
            <a:extLst>
              <a:ext uri="{FF2B5EF4-FFF2-40B4-BE49-F238E27FC236}">
                <a16:creationId xmlns:a16="http://schemas.microsoft.com/office/drawing/2014/main" id="{C4F1F4CD-CEAE-4939-B9B7-CB7174A69971}"/>
              </a:ext>
            </a:extLst>
          </p:cNvPr>
          <p:cNvSpPr/>
          <p:nvPr/>
        </p:nvSpPr>
        <p:spPr>
          <a:xfrm>
            <a:off x="2114150" y="3638477"/>
            <a:ext cx="2196900" cy="1809900"/>
          </a:xfrm>
          <a:prstGeom prst="roundRect">
            <a:avLst>
              <a:gd name="adj" fmla="val 16667"/>
            </a:avLst>
          </a:prstGeom>
          <a:solidFill>
            <a:srgbClr val="C9F0FF"/>
          </a:solidFill>
          <a:ln>
            <a:noFill/>
          </a:ln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180000" marR="0" lvl="0" indent="-180000" algn="l" rtl="0">
              <a:spcBef>
                <a:spcPts val="0"/>
              </a:spcBef>
              <a:spcAft>
                <a:spcPts val="0"/>
              </a:spcAft>
              <a:buClr>
                <a:srgbClr val="0D5672"/>
              </a:buClr>
              <a:buSzPts val="1800"/>
              <a:buFont typeface="Arial"/>
              <a:buChar char="•"/>
            </a:pPr>
            <a:r>
              <a:rPr lang="nl-NL" sz="1800" b="0" i="0" u="none" strike="noStrike" cap="none" dirty="0" err="1">
                <a:solidFill>
                  <a:srgbClr val="0D5672"/>
                </a:solidFill>
                <a:latin typeface="Calibri"/>
                <a:ea typeface="Calibri"/>
                <a:cs typeface="Calibri"/>
                <a:sym typeface="Calibri"/>
              </a:rPr>
              <a:t>Vision</a:t>
            </a:r>
            <a:endParaRPr sz="1800" b="0" i="0" u="none" strike="noStrike" cap="none" dirty="0">
              <a:solidFill>
                <a:srgbClr val="0D567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80000" marR="0" lvl="0" indent="-180000" algn="l" rtl="0">
              <a:spcBef>
                <a:spcPts val="0"/>
              </a:spcBef>
              <a:spcAft>
                <a:spcPts val="0"/>
              </a:spcAft>
              <a:buClr>
                <a:srgbClr val="0D5672"/>
              </a:buClr>
              <a:buSzPts val="1800"/>
              <a:buFont typeface="Arial"/>
              <a:buChar char="•"/>
            </a:pPr>
            <a:r>
              <a:rPr lang="nl-NL" sz="1800" b="0" i="0" u="none" strike="noStrike" cap="none" dirty="0">
                <a:solidFill>
                  <a:srgbClr val="0D5672"/>
                </a:solidFill>
                <a:latin typeface="Calibri"/>
                <a:ea typeface="Calibri"/>
                <a:cs typeface="Calibri"/>
                <a:sym typeface="Calibri"/>
              </a:rPr>
              <a:t>Speed</a:t>
            </a:r>
            <a:endParaRPr dirty="0"/>
          </a:p>
          <a:p>
            <a:pPr marL="180000" marR="0" lvl="0" indent="-180000" algn="l" rtl="0">
              <a:spcBef>
                <a:spcPts val="0"/>
              </a:spcBef>
              <a:spcAft>
                <a:spcPts val="0"/>
              </a:spcAft>
              <a:buClr>
                <a:srgbClr val="0D5672"/>
              </a:buClr>
              <a:buSzPts val="1800"/>
              <a:buFont typeface="Arial"/>
              <a:buChar char="•"/>
            </a:pPr>
            <a:r>
              <a:rPr lang="nl-NL" sz="1800" b="0" i="0" u="none" strike="noStrike" cap="none" dirty="0">
                <a:solidFill>
                  <a:srgbClr val="0D5672"/>
                </a:solidFill>
                <a:latin typeface="Calibri"/>
                <a:ea typeface="Calibri"/>
                <a:cs typeface="Calibri"/>
                <a:sym typeface="Calibri"/>
              </a:rPr>
              <a:t>Pick-up range</a:t>
            </a:r>
            <a:endParaRPr dirty="0"/>
          </a:p>
          <a:p>
            <a:pPr marL="180000" marR="0" lvl="0" indent="-180000" algn="l" rtl="0">
              <a:spcBef>
                <a:spcPts val="0"/>
              </a:spcBef>
              <a:spcAft>
                <a:spcPts val="0"/>
              </a:spcAft>
              <a:buClr>
                <a:srgbClr val="0D5672"/>
              </a:buClr>
              <a:buSzPts val="1800"/>
              <a:buFont typeface="Arial"/>
              <a:buChar char="•"/>
            </a:pPr>
            <a:r>
              <a:rPr lang="nl-NL" sz="1800" b="0" i="0" u="none" strike="noStrike" cap="none" dirty="0" err="1">
                <a:solidFill>
                  <a:srgbClr val="0D5672"/>
                </a:solidFill>
                <a:latin typeface="Calibri"/>
                <a:ea typeface="Calibri"/>
                <a:cs typeface="Calibri"/>
                <a:sym typeface="Calibri"/>
              </a:rPr>
              <a:t>Tiredness</a:t>
            </a:r>
            <a:endParaRPr lang="nl-NL" sz="1800" b="0" i="0" u="none" strike="noStrike" cap="none" dirty="0">
              <a:solidFill>
                <a:srgbClr val="0D567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80000" marR="0" lvl="0" indent="-180000" algn="l" rtl="0">
              <a:spcBef>
                <a:spcPts val="0"/>
              </a:spcBef>
              <a:spcAft>
                <a:spcPts val="0"/>
              </a:spcAft>
              <a:buClr>
                <a:srgbClr val="0D5672"/>
              </a:buClr>
              <a:buSzPts val="1800"/>
              <a:buFont typeface="Arial"/>
              <a:buChar char="•"/>
            </a:pPr>
            <a:endParaRPr sz="1800" b="0" i="0" u="none" strike="noStrike" cap="none" dirty="0">
              <a:solidFill>
                <a:srgbClr val="0D567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097244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6"/>
          <p:cNvSpPr/>
          <p:nvPr/>
        </p:nvSpPr>
        <p:spPr>
          <a:xfrm>
            <a:off x="4321635" y="2610641"/>
            <a:ext cx="3558900" cy="628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158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Google Shape;288;p26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lang="nl-NL"/>
              <a:t>Model</a:t>
            </a:r>
            <a:endParaRPr/>
          </a:p>
        </p:txBody>
      </p:sp>
      <p:sp>
        <p:nvSpPr>
          <p:cNvPr id="289" name="Google Shape;289;p26"/>
          <p:cNvSpPr/>
          <p:nvPr/>
        </p:nvSpPr>
        <p:spPr>
          <a:xfrm>
            <a:off x="2114150" y="2331800"/>
            <a:ext cx="2196900" cy="11769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00ACEE"/>
              </a:gs>
              <a:gs pos="34000">
                <a:srgbClr val="02ACED"/>
              </a:gs>
              <a:gs pos="70000">
                <a:srgbClr val="00B0F5"/>
              </a:gs>
              <a:gs pos="100000">
                <a:srgbClr val="12B1EE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sz="2400" b="0" i="0" u="none" strike="noStrike" cap="none">
                <a:solidFill>
                  <a:srgbClr val="0D5672"/>
                </a:solidFill>
                <a:latin typeface="Calibri"/>
                <a:ea typeface="Calibri"/>
                <a:cs typeface="Calibri"/>
                <a:sym typeface="Calibri"/>
              </a:rPr>
              <a:t>Ants</a:t>
            </a:r>
            <a:endParaRPr sz="2400" b="0" i="0" u="none" strike="noStrike" cap="none">
              <a:solidFill>
                <a:srgbClr val="0D567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" name="Google Shape;290;p26"/>
          <p:cNvSpPr/>
          <p:nvPr/>
        </p:nvSpPr>
        <p:spPr>
          <a:xfrm>
            <a:off x="7880962" y="2331800"/>
            <a:ext cx="2196900" cy="11769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00ACEE"/>
              </a:gs>
              <a:gs pos="34000">
                <a:srgbClr val="02ACED"/>
              </a:gs>
              <a:gs pos="70000">
                <a:srgbClr val="00B0F5"/>
              </a:gs>
              <a:gs pos="100000">
                <a:srgbClr val="12B1EE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sz="2400" b="0" i="0" u="none" strike="noStrike" cap="none">
                <a:solidFill>
                  <a:srgbClr val="0D5672"/>
                </a:solidFill>
                <a:latin typeface="Calibri"/>
                <a:ea typeface="Calibri"/>
                <a:cs typeface="Calibri"/>
                <a:sym typeface="Calibri"/>
              </a:rPr>
              <a:t>Larvae</a:t>
            </a:r>
            <a:endParaRPr sz="2400" b="0" i="0" u="none" strike="noStrike" cap="none">
              <a:solidFill>
                <a:srgbClr val="0D567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2" name="Google Shape;292;p26"/>
          <p:cNvSpPr/>
          <p:nvPr/>
        </p:nvSpPr>
        <p:spPr>
          <a:xfrm>
            <a:off x="7880962" y="3638477"/>
            <a:ext cx="2196900" cy="1809900"/>
          </a:xfrm>
          <a:prstGeom prst="roundRect">
            <a:avLst>
              <a:gd name="adj" fmla="val 16667"/>
            </a:avLst>
          </a:prstGeom>
          <a:solidFill>
            <a:srgbClr val="C9F0FF"/>
          </a:solidFill>
          <a:ln>
            <a:noFill/>
          </a:ln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180000" marR="0" lvl="0" indent="-180000" algn="l" rtl="0">
              <a:spcBef>
                <a:spcPts val="0"/>
              </a:spcBef>
              <a:spcAft>
                <a:spcPts val="0"/>
              </a:spcAft>
              <a:buClr>
                <a:srgbClr val="0D5672"/>
              </a:buClr>
              <a:buSzPts val="1800"/>
              <a:buFont typeface="Arial"/>
              <a:buChar char="•"/>
            </a:pPr>
            <a:r>
              <a:rPr lang="nl-NL" sz="1800" b="1" i="0" u="none" strike="noStrike" cap="none" dirty="0">
                <a:solidFill>
                  <a:srgbClr val="0D5672"/>
                </a:solidFill>
                <a:latin typeface="Calibri"/>
                <a:ea typeface="Calibri"/>
                <a:cs typeface="Calibri"/>
                <a:sym typeface="Calibri"/>
              </a:rPr>
              <a:t>Type</a:t>
            </a:r>
            <a:endParaRPr b="1" dirty="0"/>
          </a:p>
          <a:p>
            <a:pPr marL="180000" marR="0" lvl="0" indent="-180000" algn="l" rtl="0">
              <a:spcBef>
                <a:spcPts val="0"/>
              </a:spcBef>
              <a:spcAft>
                <a:spcPts val="0"/>
              </a:spcAft>
              <a:buClr>
                <a:srgbClr val="0D5672"/>
              </a:buClr>
              <a:buSzPts val="1800"/>
              <a:buFont typeface="Arial"/>
              <a:buChar char="•"/>
            </a:pPr>
            <a:r>
              <a:rPr lang="nl-NL" sz="1800" b="0" i="0" u="none" strike="noStrike" cap="none" dirty="0" err="1">
                <a:solidFill>
                  <a:srgbClr val="0D5672"/>
                </a:solidFill>
                <a:latin typeface="Calibri"/>
                <a:ea typeface="Calibri"/>
                <a:cs typeface="Calibri"/>
                <a:sym typeface="Calibri"/>
              </a:rPr>
              <a:t>Weight</a:t>
            </a:r>
            <a:endParaRPr sz="1800" b="0" i="0" u="none" strike="noStrike" cap="none" dirty="0">
              <a:solidFill>
                <a:srgbClr val="0D567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80000" marR="0" lvl="0" indent="-180000" algn="l" rtl="0">
              <a:spcBef>
                <a:spcPts val="0"/>
              </a:spcBef>
              <a:spcAft>
                <a:spcPts val="0"/>
              </a:spcAft>
              <a:buClr>
                <a:srgbClr val="0D5672"/>
              </a:buClr>
              <a:buSzPts val="1800"/>
              <a:buFont typeface="Arial"/>
              <a:buChar char="•"/>
            </a:pPr>
            <a:r>
              <a:rPr lang="nl-NL" sz="1800" b="0" i="0" u="none" strike="noStrike" cap="none" dirty="0">
                <a:solidFill>
                  <a:srgbClr val="0D5672"/>
                </a:solidFill>
                <a:latin typeface="Calibri"/>
                <a:ea typeface="Calibri"/>
                <a:cs typeface="Calibri"/>
                <a:sym typeface="Calibri"/>
              </a:rPr>
              <a:t>Care domain</a:t>
            </a:r>
            <a:endParaRPr dirty="0"/>
          </a:p>
          <a:p>
            <a:pPr marL="180000" marR="0" lvl="0" indent="-180000" algn="l" rtl="0">
              <a:spcBef>
                <a:spcPts val="0"/>
              </a:spcBef>
              <a:spcAft>
                <a:spcPts val="0"/>
              </a:spcAft>
              <a:buClr>
                <a:srgbClr val="0D5672"/>
              </a:buClr>
              <a:buSzPts val="1800"/>
              <a:buFont typeface="Arial"/>
              <a:buChar char="•"/>
            </a:pPr>
            <a:r>
              <a:rPr lang="nl-NL" sz="1800" b="0" i="0" u="none" strike="noStrike" cap="none" dirty="0" err="1">
                <a:solidFill>
                  <a:srgbClr val="0D5672"/>
                </a:solidFill>
                <a:latin typeface="Calibri"/>
                <a:ea typeface="Calibri"/>
                <a:cs typeface="Calibri"/>
                <a:sym typeface="Calibri"/>
              </a:rPr>
              <a:t>Pheromones</a:t>
            </a:r>
            <a:endParaRPr sz="1800" b="0" i="0" u="none" strike="noStrike" cap="none" dirty="0">
              <a:solidFill>
                <a:srgbClr val="0D567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80000" marR="0" lvl="0" indent="-657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0D567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3" name="Google Shape;293;p26"/>
          <p:cNvSpPr/>
          <p:nvPr/>
        </p:nvSpPr>
        <p:spPr>
          <a:xfrm>
            <a:off x="4614149" y="3149290"/>
            <a:ext cx="2644200" cy="16338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58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sz="1600" b="1" i="0" u="none" strike="noStrike" cap="none" dirty="0">
                <a:solidFill>
                  <a:srgbClr val="0D5672"/>
                </a:solidFill>
                <a:latin typeface="Calibri"/>
                <a:ea typeface="Calibri"/>
                <a:cs typeface="Calibri"/>
                <a:sym typeface="Calibri"/>
              </a:rPr>
              <a:t>Carry</a:t>
            </a:r>
            <a:endParaRPr sz="1400" b="1" i="0" u="none" strike="noStrike" cap="none" dirty="0">
              <a:solidFill>
                <a:srgbClr val="0D567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nl-NL" b="1" dirty="0">
              <a:solidFill>
                <a:srgbClr val="0D567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nl-NL" sz="1500" b="1" i="0" u="none" strike="noStrike" cap="none" dirty="0">
              <a:solidFill>
                <a:srgbClr val="0D567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nl-NL" sz="1500" b="1" dirty="0">
              <a:solidFill>
                <a:srgbClr val="0D567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nl-NL" sz="1500" b="0" i="0" u="none" strike="noStrike" cap="none" dirty="0">
              <a:solidFill>
                <a:srgbClr val="0D567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" name="Google Shape;104;p13">
            <a:extLst>
              <a:ext uri="{FF2B5EF4-FFF2-40B4-BE49-F238E27FC236}">
                <a16:creationId xmlns:a16="http://schemas.microsoft.com/office/drawing/2014/main" id="{8BF13582-02BD-448C-800B-E42E1F85AADC}"/>
              </a:ext>
            </a:extLst>
          </p:cNvPr>
          <p:cNvPicPr preferRelativeResize="0"/>
          <p:nvPr/>
        </p:nvPicPr>
        <p:blipFill rotWithShape="1">
          <a:blip r:embed="rId3" cstate="hqprint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962" b="91985" l="6352" r="89139">
                        <a14:foregroundMark x1="37090" y1="33969" x2="37090" y2="33969"/>
                        <a14:foregroundMark x1="35041" y1="27481" x2="29508" y2="35115"/>
                        <a14:foregroundMark x1="32992" y1="34351" x2="33402" y2="34733"/>
                        <a14:foregroundMark x1="36885" y1="30916" x2="35246" y2="39313"/>
                        <a14:foregroundMark x1="20287" y1="7252" x2="21107" y2="8015"/>
                        <a14:foregroundMark x1="23566" y1="6107" x2="23975" y2="5344"/>
                        <a14:foregroundMark x1="13934" y1="26336" x2="14344" y2="24427"/>
                        <a14:foregroundMark x1="6762" y1="29008" x2="7172" y2="27481"/>
                        <a14:foregroundMark x1="9426" y1="21374" x2="9426" y2="21374"/>
                        <a14:foregroundMark x1="11885" y1="16031" x2="11885" y2="16031"/>
                        <a14:foregroundMark x1="14754" y1="11832" x2="14754" y2="11832"/>
                        <a14:foregroundMark x1="18238" y1="14122" x2="18238" y2="14122"/>
                        <a14:foregroundMark x1="32787" y1="74427" x2="32787" y2="74427"/>
                        <a14:foregroundMark x1="29098" y1="85878" x2="29098" y2="85878"/>
                        <a14:foregroundMark x1="30943" y1="82443" x2="30943" y2="82443"/>
                        <a14:foregroundMark x1="39549" y1="79389" x2="39549" y2="79389"/>
                        <a14:foregroundMark x1="35246" y1="91985" x2="35246" y2="91985"/>
                        <a14:foregroundMark x1="47951" y1="84733" x2="47951" y2="84733"/>
                        <a14:foregroundMark x1="54098" y1="86260" x2="54098" y2="86260"/>
                        <a14:foregroundMark x1="47951" y1="91221" x2="47951" y2="91221"/>
                        <a14:foregroundMark x1="85451" y1="82443" x2="85451" y2="82443"/>
                        <a14:foregroundMark x1="15779" y1="19084" x2="15779" y2="19084"/>
                        <a14:foregroundMark x1="26639" y1="4962" x2="26639" y2="4962"/>
                        <a14:backgroundMark x1="65369" y1="43130" x2="65369" y2="43130"/>
                        <a14:backgroundMark x1="47746" y1="59924" x2="47746" y2="59924"/>
                        <a14:backgroundMark x1="46721" y1="61069" x2="46721" y2="610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67231" y="6398450"/>
            <a:ext cx="924769" cy="45955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292;p26">
            <a:extLst>
              <a:ext uri="{FF2B5EF4-FFF2-40B4-BE49-F238E27FC236}">
                <a16:creationId xmlns:a16="http://schemas.microsoft.com/office/drawing/2014/main" id="{D7163BB6-AE1A-4921-8B0E-9D1EAFC44175}"/>
              </a:ext>
            </a:extLst>
          </p:cNvPr>
          <p:cNvSpPr/>
          <p:nvPr/>
        </p:nvSpPr>
        <p:spPr>
          <a:xfrm>
            <a:off x="9954745" y="3775404"/>
            <a:ext cx="1622965" cy="1345237"/>
          </a:xfrm>
          <a:prstGeom prst="roundRect">
            <a:avLst>
              <a:gd name="adj" fmla="val 16667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spcFirstLastPara="1" wrap="square" lIns="91425" tIns="45700" rIns="91425" bIns="45700" anchor="ctr" anchorCtr="0">
            <a:noAutofit/>
          </a:bodyPr>
          <a:lstStyle/>
          <a:p>
            <a:pPr marL="180000" marR="0" lvl="0" indent="-657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nl-NL" b="0" i="0" u="none" strike="noStrike" cap="none" dirty="0">
                <a:solidFill>
                  <a:srgbClr val="0D5672"/>
                </a:solidFill>
                <a:latin typeface="Calibri"/>
                <a:ea typeface="Calibri"/>
                <a:cs typeface="Calibri"/>
                <a:sym typeface="Calibri"/>
              </a:rPr>
              <a:t>small</a:t>
            </a:r>
          </a:p>
          <a:p>
            <a:pPr marL="180000" marR="0" lvl="0" indent="-657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nl-NL" dirty="0">
                <a:solidFill>
                  <a:srgbClr val="0D5672"/>
                </a:solidFill>
                <a:latin typeface="Calibri"/>
                <a:ea typeface="Calibri"/>
                <a:cs typeface="Calibri"/>
                <a:sym typeface="Calibri"/>
              </a:rPr>
              <a:t>medium</a:t>
            </a:r>
          </a:p>
          <a:p>
            <a:pPr marL="180000" marR="0" lvl="0" indent="-657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nl-NL" b="0" i="0" u="none" strike="noStrike" cap="none" dirty="0">
                <a:solidFill>
                  <a:srgbClr val="0D5672"/>
                </a:solidFill>
                <a:latin typeface="Calibri"/>
                <a:ea typeface="Calibri"/>
                <a:cs typeface="Calibri"/>
                <a:sym typeface="Calibri"/>
              </a:rPr>
              <a:t>large</a:t>
            </a:r>
          </a:p>
          <a:p>
            <a:pPr marL="180000" marR="0" lvl="0" indent="-657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nl-NL" b="0" i="0" u="none" strike="noStrike" cap="none" dirty="0" err="1">
                <a:solidFill>
                  <a:srgbClr val="0D5672"/>
                </a:solidFill>
                <a:latin typeface="Calibri"/>
                <a:ea typeface="Calibri"/>
                <a:cs typeface="Calibri"/>
                <a:sym typeface="Calibri"/>
              </a:rPr>
              <a:t>prepupae</a:t>
            </a:r>
            <a:endParaRPr lang="nl-NL" b="0" i="0" u="none" strike="noStrike" cap="none" dirty="0">
              <a:solidFill>
                <a:srgbClr val="0D567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80000" marR="0" lvl="0" indent="-657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nl-NL" b="0" i="0" u="none" strike="noStrike" cap="none" dirty="0" err="1">
                <a:solidFill>
                  <a:srgbClr val="0D5672"/>
                </a:solidFill>
                <a:latin typeface="Calibri"/>
                <a:ea typeface="Calibri"/>
                <a:cs typeface="Calibri"/>
                <a:sym typeface="Calibri"/>
              </a:rPr>
              <a:t>pupae</a:t>
            </a:r>
            <a:endParaRPr lang="nl-NL" b="0" i="0" u="none" strike="noStrike" cap="none" dirty="0">
              <a:solidFill>
                <a:srgbClr val="0D567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92633F6-924F-4B6D-90A5-89540760262A}"/>
              </a:ext>
            </a:extLst>
          </p:cNvPr>
          <p:cNvCxnSpPr>
            <a:cxnSpLocks/>
            <a:stCxn id="11" idx="1"/>
          </p:cNvCxnSpPr>
          <p:nvPr/>
        </p:nvCxnSpPr>
        <p:spPr>
          <a:xfrm flipH="1" flipV="1">
            <a:off x="8757139" y="4035669"/>
            <a:ext cx="1197606" cy="4123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Google Shape;291;p26">
            <a:extLst>
              <a:ext uri="{FF2B5EF4-FFF2-40B4-BE49-F238E27FC236}">
                <a16:creationId xmlns:a16="http://schemas.microsoft.com/office/drawing/2014/main" id="{D74CFC88-89FA-48BE-A84F-5183190465EC}"/>
              </a:ext>
            </a:extLst>
          </p:cNvPr>
          <p:cNvSpPr/>
          <p:nvPr/>
        </p:nvSpPr>
        <p:spPr>
          <a:xfrm>
            <a:off x="2114150" y="3638477"/>
            <a:ext cx="2196900" cy="1809900"/>
          </a:xfrm>
          <a:prstGeom prst="roundRect">
            <a:avLst>
              <a:gd name="adj" fmla="val 16667"/>
            </a:avLst>
          </a:prstGeom>
          <a:solidFill>
            <a:srgbClr val="C9F0FF"/>
          </a:solidFill>
          <a:ln>
            <a:noFill/>
          </a:ln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180000" marR="0" lvl="0" indent="-180000" algn="l" rtl="0">
              <a:spcBef>
                <a:spcPts val="0"/>
              </a:spcBef>
              <a:spcAft>
                <a:spcPts val="0"/>
              </a:spcAft>
              <a:buClr>
                <a:srgbClr val="0D5672"/>
              </a:buClr>
              <a:buSzPts val="1800"/>
              <a:buFont typeface="Arial"/>
              <a:buChar char="•"/>
            </a:pPr>
            <a:r>
              <a:rPr lang="nl-NL" sz="1800" b="0" i="0" u="none" strike="noStrike" cap="none" dirty="0" err="1">
                <a:solidFill>
                  <a:srgbClr val="0D5672"/>
                </a:solidFill>
                <a:latin typeface="Calibri"/>
                <a:ea typeface="Calibri"/>
                <a:cs typeface="Calibri"/>
                <a:sym typeface="Calibri"/>
              </a:rPr>
              <a:t>Vision</a:t>
            </a:r>
            <a:endParaRPr sz="1800" b="0" i="0" u="none" strike="noStrike" cap="none" dirty="0">
              <a:solidFill>
                <a:srgbClr val="0D567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80000" marR="0" lvl="0" indent="-180000" algn="l" rtl="0">
              <a:spcBef>
                <a:spcPts val="0"/>
              </a:spcBef>
              <a:spcAft>
                <a:spcPts val="0"/>
              </a:spcAft>
              <a:buClr>
                <a:srgbClr val="0D5672"/>
              </a:buClr>
              <a:buSzPts val="1800"/>
              <a:buFont typeface="Arial"/>
              <a:buChar char="•"/>
            </a:pPr>
            <a:r>
              <a:rPr lang="nl-NL" sz="1800" b="0" i="0" u="none" strike="noStrike" cap="none" dirty="0">
                <a:solidFill>
                  <a:srgbClr val="0D5672"/>
                </a:solidFill>
                <a:latin typeface="Calibri"/>
                <a:ea typeface="Calibri"/>
                <a:cs typeface="Calibri"/>
                <a:sym typeface="Calibri"/>
              </a:rPr>
              <a:t>Speed</a:t>
            </a:r>
            <a:endParaRPr dirty="0"/>
          </a:p>
          <a:p>
            <a:pPr marL="180000" marR="0" lvl="0" indent="-180000" algn="l" rtl="0">
              <a:spcBef>
                <a:spcPts val="0"/>
              </a:spcBef>
              <a:spcAft>
                <a:spcPts val="0"/>
              </a:spcAft>
              <a:buClr>
                <a:srgbClr val="0D5672"/>
              </a:buClr>
              <a:buSzPts val="1800"/>
              <a:buFont typeface="Arial"/>
              <a:buChar char="•"/>
            </a:pPr>
            <a:r>
              <a:rPr lang="nl-NL" sz="1800" b="0" i="0" u="none" strike="noStrike" cap="none" dirty="0">
                <a:solidFill>
                  <a:srgbClr val="0D5672"/>
                </a:solidFill>
                <a:latin typeface="Calibri"/>
                <a:ea typeface="Calibri"/>
                <a:cs typeface="Calibri"/>
                <a:sym typeface="Calibri"/>
              </a:rPr>
              <a:t>Pick-up range</a:t>
            </a:r>
            <a:endParaRPr dirty="0"/>
          </a:p>
          <a:p>
            <a:pPr marL="180000" marR="0" lvl="0" indent="-180000" algn="l" rtl="0">
              <a:spcBef>
                <a:spcPts val="0"/>
              </a:spcBef>
              <a:spcAft>
                <a:spcPts val="0"/>
              </a:spcAft>
              <a:buClr>
                <a:srgbClr val="0D5672"/>
              </a:buClr>
              <a:buSzPts val="1800"/>
              <a:buFont typeface="Arial"/>
              <a:buChar char="•"/>
            </a:pPr>
            <a:r>
              <a:rPr lang="nl-NL" sz="1800" b="0" i="0" u="none" strike="noStrike" cap="none" dirty="0" err="1">
                <a:solidFill>
                  <a:srgbClr val="0D5672"/>
                </a:solidFill>
                <a:latin typeface="Calibri"/>
                <a:ea typeface="Calibri"/>
                <a:cs typeface="Calibri"/>
                <a:sym typeface="Calibri"/>
              </a:rPr>
              <a:t>Tiredness</a:t>
            </a:r>
            <a:endParaRPr lang="nl-NL" sz="1800" b="0" i="0" u="none" strike="noStrike" cap="none" dirty="0">
              <a:solidFill>
                <a:srgbClr val="0D567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80000" marR="0" lvl="0" indent="-180000" algn="l" rtl="0">
              <a:spcBef>
                <a:spcPts val="0"/>
              </a:spcBef>
              <a:spcAft>
                <a:spcPts val="0"/>
              </a:spcAft>
              <a:buClr>
                <a:srgbClr val="0D5672"/>
              </a:buClr>
              <a:buSzPts val="1800"/>
              <a:buFont typeface="Arial"/>
              <a:buChar char="•"/>
            </a:pPr>
            <a:endParaRPr sz="1800" b="0" i="0" u="none" strike="noStrike" cap="none" dirty="0">
              <a:solidFill>
                <a:srgbClr val="0D567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6"/>
          <p:cNvSpPr/>
          <p:nvPr/>
        </p:nvSpPr>
        <p:spPr>
          <a:xfrm>
            <a:off x="4321635" y="2610641"/>
            <a:ext cx="3558900" cy="628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158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Google Shape;288;p26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lang="nl-NL"/>
              <a:t>Model</a:t>
            </a:r>
            <a:endParaRPr/>
          </a:p>
        </p:txBody>
      </p:sp>
      <p:sp>
        <p:nvSpPr>
          <p:cNvPr id="289" name="Google Shape;289;p26"/>
          <p:cNvSpPr/>
          <p:nvPr/>
        </p:nvSpPr>
        <p:spPr>
          <a:xfrm>
            <a:off x="2114150" y="2331800"/>
            <a:ext cx="2196900" cy="11769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00ACEE"/>
              </a:gs>
              <a:gs pos="34000">
                <a:srgbClr val="02ACED"/>
              </a:gs>
              <a:gs pos="70000">
                <a:srgbClr val="00B0F5"/>
              </a:gs>
              <a:gs pos="100000">
                <a:srgbClr val="12B1EE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sz="2400" b="0" i="0" u="none" strike="noStrike" cap="none">
                <a:solidFill>
                  <a:srgbClr val="0D5672"/>
                </a:solidFill>
                <a:latin typeface="Calibri"/>
                <a:ea typeface="Calibri"/>
                <a:cs typeface="Calibri"/>
                <a:sym typeface="Calibri"/>
              </a:rPr>
              <a:t>Ants</a:t>
            </a:r>
            <a:endParaRPr sz="2400" b="0" i="0" u="none" strike="noStrike" cap="none">
              <a:solidFill>
                <a:srgbClr val="0D567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" name="Google Shape;290;p26"/>
          <p:cNvSpPr/>
          <p:nvPr/>
        </p:nvSpPr>
        <p:spPr>
          <a:xfrm>
            <a:off x="7880962" y="2331800"/>
            <a:ext cx="2196900" cy="11769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00ACEE"/>
              </a:gs>
              <a:gs pos="34000">
                <a:srgbClr val="02ACED"/>
              </a:gs>
              <a:gs pos="70000">
                <a:srgbClr val="00B0F5"/>
              </a:gs>
              <a:gs pos="100000">
                <a:srgbClr val="12B1EE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sz="2400" b="0" i="0" u="none" strike="noStrike" cap="none">
                <a:solidFill>
                  <a:srgbClr val="0D5672"/>
                </a:solidFill>
                <a:latin typeface="Calibri"/>
                <a:ea typeface="Calibri"/>
                <a:cs typeface="Calibri"/>
                <a:sym typeface="Calibri"/>
              </a:rPr>
              <a:t>Larvae</a:t>
            </a:r>
            <a:endParaRPr sz="2400" b="0" i="0" u="none" strike="noStrike" cap="none">
              <a:solidFill>
                <a:srgbClr val="0D567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2" name="Google Shape;292;p26"/>
          <p:cNvSpPr/>
          <p:nvPr/>
        </p:nvSpPr>
        <p:spPr>
          <a:xfrm>
            <a:off x="7880962" y="3638477"/>
            <a:ext cx="2196900" cy="1809900"/>
          </a:xfrm>
          <a:prstGeom prst="roundRect">
            <a:avLst>
              <a:gd name="adj" fmla="val 16667"/>
            </a:avLst>
          </a:prstGeom>
          <a:solidFill>
            <a:srgbClr val="C9F0FF"/>
          </a:solidFill>
          <a:ln>
            <a:noFill/>
          </a:ln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180000" marR="0" lvl="0" indent="-180000" algn="l" rtl="0">
              <a:spcBef>
                <a:spcPts val="0"/>
              </a:spcBef>
              <a:spcAft>
                <a:spcPts val="0"/>
              </a:spcAft>
              <a:buClr>
                <a:srgbClr val="0D5672"/>
              </a:buClr>
              <a:buSzPts val="1800"/>
              <a:buFont typeface="Arial"/>
              <a:buChar char="•"/>
            </a:pPr>
            <a:r>
              <a:rPr lang="nl-NL" sz="1800" b="0" i="0" u="none" strike="noStrike" cap="none" dirty="0">
                <a:solidFill>
                  <a:srgbClr val="0D5672"/>
                </a:solidFill>
                <a:latin typeface="Calibri"/>
                <a:ea typeface="Calibri"/>
                <a:cs typeface="Calibri"/>
                <a:sym typeface="Calibri"/>
              </a:rPr>
              <a:t>Type</a:t>
            </a:r>
            <a:endParaRPr dirty="0"/>
          </a:p>
          <a:p>
            <a:pPr marL="180000" marR="0" lvl="0" indent="-180000" algn="l" rtl="0">
              <a:spcBef>
                <a:spcPts val="0"/>
              </a:spcBef>
              <a:spcAft>
                <a:spcPts val="0"/>
              </a:spcAft>
              <a:buClr>
                <a:srgbClr val="0D5672"/>
              </a:buClr>
              <a:buSzPts val="1800"/>
              <a:buFont typeface="Arial"/>
              <a:buChar char="•"/>
            </a:pPr>
            <a:r>
              <a:rPr lang="nl-NL" sz="1800" b="1" i="0" u="none" strike="noStrike" cap="none" dirty="0" err="1">
                <a:solidFill>
                  <a:srgbClr val="0D5672"/>
                </a:solidFill>
                <a:latin typeface="Calibri"/>
                <a:ea typeface="Calibri"/>
                <a:cs typeface="Calibri"/>
                <a:sym typeface="Calibri"/>
              </a:rPr>
              <a:t>Weight</a:t>
            </a:r>
            <a:endParaRPr sz="1800" b="1" i="0" u="none" strike="noStrike" cap="none" dirty="0">
              <a:solidFill>
                <a:srgbClr val="0D567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80000" marR="0" lvl="0" indent="-180000" algn="l" rtl="0">
              <a:spcBef>
                <a:spcPts val="0"/>
              </a:spcBef>
              <a:spcAft>
                <a:spcPts val="0"/>
              </a:spcAft>
              <a:buClr>
                <a:srgbClr val="0D5672"/>
              </a:buClr>
              <a:buSzPts val="1800"/>
              <a:buFont typeface="Arial"/>
              <a:buChar char="•"/>
            </a:pPr>
            <a:r>
              <a:rPr lang="nl-NL" sz="1800" b="0" i="0" u="none" strike="noStrike" cap="none" dirty="0">
                <a:solidFill>
                  <a:srgbClr val="0D5672"/>
                </a:solidFill>
                <a:latin typeface="Calibri"/>
                <a:ea typeface="Calibri"/>
                <a:cs typeface="Calibri"/>
                <a:sym typeface="Calibri"/>
              </a:rPr>
              <a:t>Care domain</a:t>
            </a:r>
            <a:endParaRPr dirty="0"/>
          </a:p>
          <a:p>
            <a:pPr marL="180000" marR="0" lvl="0" indent="-180000" algn="l" rtl="0">
              <a:spcBef>
                <a:spcPts val="0"/>
              </a:spcBef>
              <a:spcAft>
                <a:spcPts val="0"/>
              </a:spcAft>
              <a:buClr>
                <a:srgbClr val="0D5672"/>
              </a:buClr>
              <a:buSzPts val="1800"/>
              <a:buFont typeface="Arial"/>
              <a:buChar char="•"/>
            </a:pPr>
            <a:r>
              <a:rPr lang="nl-NL" sz="1800" b="0" i="0" u="none" strike="noStrike" cap="none" dirty="0" err="1">
                <a:solidFill>
                  <a:srgbClr val="0D5672"/>
                </a:solidFill>
                <a:latin typeface="Calibri"/>
                <a:ea typeface="Calibri"/>
                <a:cs typeface="Calibri"/>
                <a:sym typeface="Calibri"/>
              </a:rPr>
              <a:t>Pheromones</a:t>
            </a:r>
            <a:endParaRPr sz="1800" b="0" i="0" u="none" strike="noStrike" cap="none" dirty="0">
              <a:solidFill>
                <a:srgbClr val="0D567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80000" marR="0" lvl="0" indent="-657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0D567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3" name="Google Shape;293;p26"/>
          <p:cNvSpPr/>
          <p:nvPr/>
        </p:nvSpPr>
        <p:spPr>
          <a:xfrm>
            <a:off x="4614149" y="3149290"/>
            <a:ext cx="2644200" cy="16338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58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sz="1600" b="1" i="0" u="none" strike="noStrike" cap="none" dirty="0">
                <a:solidFill>
                  <a:srgbClr val="0D5672"/>
                </a:solidFill>
                <a:latin typeface="Calibri"/>
                <a:ea typeface="Calibri"/>
                <a:cs typeface="Calibri"/>
                <a:sym typeface="Calibri"/>
              </a:rPr>
              <a:t>Carry</a:t>
            </a:r>
            <a:endParaRPr sz="1400" b="1" i="0" u="none" strike="noStrike" cap="none" dirty="0">
              <a:solidFill>
                <a:srgbClr val="0D567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nl-NL" b="1" dirty="0">
              <a:solidFill>
                <a:srgbClr val="0D567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nl-NL" sz="1500" b="1" i="0" u="none" strike="noStrike" cap="none" dirty="0">
              <a:solidFill>
                <a:srgbClr val="0D567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nl-NL" sz="1500" b="1" dirty="0">
              <a:solidFill>
                <a:srgbClr val="0D567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nl-NL" sz="1500" b="0" i="0" u="none" strike="noStrike" cap="none" dirty="0">
              <a:solidFill>
                <a:srgbClr val="0D567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" name="Google Shape;104;p13">
            <a:extLst>
              <a:ext uri="{FF2B5EF4-FFF2-40B4-BE49-F238E27FC236}">
                <a16:creationId xmlns:a16="http://schemas.microsoft.com/office/drawing/2014/main" id="{8BF13582-02BD-448C-800B-E42E1F85AADC}"/>
              </a:ext>
            </a:extLst>
          </p:cNvPr>
          <p:cNvPicPr preferRelativeResize="0"/>
          <p:nvPr/>
        </p:nvPicPr>
        <p:blipFill rotWithShape="1">
          <a:blip r:embed="rId3" cstate="hqprint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962" b="91985" l="6352" r="89139">
                        <a14:foregroundMark x1="37090" y1="33969" x2="37090" y2="33969"/>
                        <a14:foregroundMark x1="35041" y1="27481" x2="29508" y2="35115"/>
                        <a14:foregroundMark x1="32992" y1="34351" x2="33402" y2="34733"/>
                        <a14:foregroundMark x1="36885" y1="30916" x2="35246" y2="39313"/>
                        <a14:foregroundMark x1="20287" y1="7252" x2="21107" y2="8015"/>
                        <a14:foregroundMark x1="23566" y1="6107" x2="23975" y2="5344"/>
                        <a14:foregroundMark x1="13934" y1="26336" x2="14344" y2="24427"/>
                        <a14:foregroundMark x1="6762" y1="29008" x2="7172" y2="27481"/>
                        <a14:foregroundMark x1="9426" y1="21374" x2="9426" y2="21374"/>
                        <a14:foregroundMark x1="11885" y1="16031" x2="11885" y2="16031"/>
                        <a14:foregroundMark x1="14754" y1="11832" x2="14754" y2="11832"/>
                        <a14:foregroundMark x1="18238" y1="14122" x2="18238" y2="14122"/>
                        <a14:foregroundMark x1="32787" y1="74427" x2="32787" y2="74427"/>
                        <a14:foregroundMark x1="29098" y1="85878" x2="29098" y2="85878"/>
                        <a14:foregroundMark x1="30943" y1="82443" x2="30943" y2="82443"/>
                        <a14:foregroundMark x1="39549" y1="79389" x2="39549" y2="79389"/>
                        <a14:foregroundMark x1="35246" y1="91985" x2="35246" y2="91985"/>
                        <a14:foregroundMark x1="47951" y1="84733" x2="47951" y2="84733"/>
                        <a14:foregroundMark x1="54098" y1="86260" x2="54098" y2="86260"/>
                        <a14:foregroundMark x1="47951" y1="91221" x2="47951" y2="91221"/>
                        <a14:foregroundMark x1="85451" y1="82443" x2="85451" y2="82443"/>
                        <a14:foregroundMark x1="15779" y1="19084" x2="15779" y2="19084"/>
                        <a14:foregroundMark x1="26639" y1="4962" x2="26639" y2="4962"/>
                        <a14:backgroundMark x1="65369" y1="43130" x2="65369" y2="43130"/>
                        <a14:backgroundMark x1="47746" y1="59924" x2="47746" y2="59924"/>
                        <a14:backgroundMark x1="46721" y1="61069" x2="46721" y2="610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67231" y="6398450"/>
            <a:ext cx="924769" cy="45955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292;p26">
            <a:extLst>
              <a:ext uri="{FF2B5EF4-FFF2-40B4-BE49-F238E27FC236}">
                <a16:creationId xmlns:a16="http://schemas.microsoft.com/office/drawing/2014/main" id="{D7163BB6-AE1A-4921-8B0E-9D1EAFC44175}"/>
              </a:ext>
            </a:extLst>
          </p:cNvPr>
          <p:cNvSpPr/>
          <p:nvPr/>
        </p:nvSpPr>
        <p:spPr>
          <a:xfrm>
            <a:off x="9954745" y="3775404"/>
            <a:ext cx="1844531" cy="1345237"/>
          </a:xfrm>
          <a:prstGeom prst="roundRect">
            <a:avLst>
              <a:gd name="adj" fmla="val 16667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spcFirstLastPara="1" wrap="square" lIns="91425" tIns="45700" rIns="91425" bIns="45700" anchor="ctr" anchorCtr="0">
            <a:noAutofit/>
          </a:bodyPr>
          <a:lstStyle/>
          <a:p>
            <a:pPr marL="180000" marR="0" lvl="0" indent="-657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b="0" i="0" u="none" strike="noStrike" cap="none" dirty="0">
                <a:solidFill>
                  <a:srgbClr val="0D5672"/>
                </a:solidFill>
                <a:latin typeface="Calibri"/>
                <a:ea typeface="Calibri"/>
                <a:cs typeface="Calibri"/>
                <a:sym typeface="Calibri"/>
              </a:rPr>
              <a:t>small 	0.40522</a:t>
            </a:r>
          </a:p>
          <a:p>
            <a:pPr marL="180000" marR="0" lvl="0" indent="-657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b="0" i="0" u="none" strike="noStrike" cap="none" dirty="0">
                <a:solidFill>
                  <a:srgbClr val="0D5672"/>
                </a:solidFill>
                <a:latin typeface="Calibri"/>
                <a:ea typeface="Calibri"/>
                <a:cs typeface="Calibri"/>
                <a:sym typeface="Calibri"/>
              </a:rPr>
              <a:t>medium 	2.62807</a:t>
            </a:r>
          </a:p>
          <a:p>
            <a:pPr marL="180000" marR="0" lvl="0" indent="-657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b="0" i="0" u="none" strike="noStrike" cap="none" dirty="0">
                <a:solidFill>
                  <a:srgbClr val="0D5672"/>
                </a:solidFill>
                <a:latin typeface="Calibri"/>
                <a:ea typeface="Calibri"/>
                <a:cs typeface="Calibri"/>
                <a:sym typeface="Calibri"/>
              </a:rPr>
              <a:t>large 	7.41487</a:t>
            </a:r>
          </a:p>
          <a:p>
            <a:pPr marL="180000" marR="0" lvl="0" indent="-657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b="0" i="0" u="none" strike="noStrike" cap="none" dirty="0">
                <a:solidFill>
                  <a:srgbClr val="0D5672"/>
                </a:solidFill>
                <a:latin typeface="Calibri"/>
                <a:ea typeface="Calibri"/>
                <a:cs typeface="Calibri"/>
                <a:sym typeface="Calibri"/>
              </a:rPr>
              <a:t>prepupae 	5.92974</a:t>
            </a:r>
          </a:p>
          <a:p>
            <a:pPr marL="180000" marR="0" lvl="0" indent="-657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b="0" i="0" u="none" strike="noStrike" cap="none" dirty="0">
                <a:solidFill>
                  <a:srgbClr val="0D5672"/>
                </a:solidFill>
                <a:latin typeface="Calibri"/>
                <a:ea typeface="Calibri"/>
                <a:cs typeface="Calibri"/>
                <a:sym typeface="Calibri"/>
              </a:rPr>
              <a:t>pupae 	5.83200</a:t>
            </a:r>
            <a:endParaRPr lang="nl-NL" b="0" i="0" u="none" strike="noStrike" cap="none" dirty="0">
              <a:solidFill>
                <a:srgbClr val="0D567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92633F6-924F-4B6D-90A5-89540760262A}"/>
              </a:ext>
            </a:extLst>
          </p:cNvPr>
          <p:cNvCxnSpPr>
            <a:cxnSpLocks/>
            <a:stCxn id="11" idx="1"/>
          </p:cNvCxnSpPr>
          <p:nvPr/>
        </p:nvCxnSpPr>
        <p:spPr>
          <a:xfrm flipH="1" flipV="1">
            <a:off x="8985739" y="4299439"/>
            <a:ext cx="969006" cy="1485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Google Shape;291;p26">
            <a:extLst>
              <a:ext uri="{FF2B5EF4-FFF2-40B4-BE49-F238E27FC236}">
                <a16:creationId xmlns:a16="http://schemas.microsoft.com/office/drawing/2014/main" id="{E0FD0852-1A45-4F98-8501-4ADECA80D6D8}"/>
              </a:ext>
            </a:extLst>
          </p:cNvPr>
          <p:cNvSpPr/>
          <p:nvPr/>
        </p:nvSpPr>
        <p:spPr>
          <a:xfrm>
            <a:off x="2114150" y="3638477"/>
            <a:ext cx="2196900" cy="1809900"/>
          </a:xfrm>
          <a:prstGeom prst="roundRect">
            <a:avLst>
              <a:gd name="adj" fmla="val 16667"/>
            </a:avLst>
          </a:prstGeom>
          <a:solidFill>
            <a:srgbClr val="C9F0FF"/>
          </a:solidFill>
          <a:ln>
            <a:noFill/>
          </a:ln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180000" marR="0" lvl="0" indent="-180000" algn="l" rtl="0">
              <a:spcBef>
                <a:spcPts val="0"/>
              </a:spcBef>
              <a:spcAft>
                <a:spcPts val="0"/>
              </a:spcAft>
              <a:buClr>
                <a:srgbClr val="0D5672"/>
              </a:buClr>
              <a:buSzPts val="1800"/>
              <a:buFont typeface="Arial"/>
              <a:buChar char="•"/>
            </a:pPr>
            <a:r>
              <a:rPr lang="nl-NL" sz="1800" b="0" i="0" u="none" strike="noStrike" cap="none" dirty="0" err="1">
                <a:solidFill>
                  <a:srgbClr val="0D5672"/>
                </a:solidFill>
                <a:latin typeface="Calibri"/>
                <a:ea typeface="Calibri"/>
                <a:cs typeface="Calibri"/>
                <a:sym typeface="Calibri"/>
              </a:rPr>
              <a:t>Vision</a:t>
            </a:r>
            <a:endParaRPr sz="1800" b="0" i="0" u="none" strike="noStrike" cap="none" dirty="0">
              <a:solidFill>
                <a:srgbClr val="0D567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80000" marR="0" lvl="0" indent="-180000" algn="l" rtl="0">
              <a:spcBef>
                <a:spcPts val="0"/>
              </a:spcBef>
              <a:spcAft>
                <a:spcPts val="0"/>
              </a:spcAft>
              <a:buClr>
                <a:srgbClr val="0D5672"/>
              </a:buClr>
              <a:buSzPts val="1800"/>
              <a:buFont typeface="Arial"/>
              <a:buChar char="•"/>
            </a:pPr>
            <a:r>
              <a:rPr lang="nl-NL" sz="1800" b="0" i="0" u="none" strike="noStrike" cap="none" dirty="0">
                <a:solidFill>
                  <a:srgbClr val="0D5672"/>
                </a:solidFill>
                <a:latin typeface="Calibri"/>
                <a:ea typeface="Calibri"/>
                <a:cs typeface="Calibri"/>
                <a:sym typeface="Calibri"/>
              </a:rPr>
              <a:t>Speed</a:t>
            </a:r>
            <a:endParaRPr dirty="0"/>
          </a:p>
          <a:p>
            <a:pPr marL="180000" marR="0" lvl="0" indent="-180000" algn="l" rtl="0">
              <a:spcBef>
                <a:spcPts val="0"/>
              </a:spcBef>
              <a:spcAft>
                <a:spcPts val="0"/>
              </a:spcAft>
              <a:buClr>
                <a:srgbClr val="0D5672"/>
              </a:buClr>
              <a:buSzPts val="1800"/>
              <a:buFont typeface="Arial"/>
              <a:buChar char="•"/>
            </a:pPr>
            <a:r>
              <a:rPr lang="nl-NL" sz="1800" b="0" i="0" u="none" strike="noStrike" cap="none" dirty="0">
                <a:solidFill>
                  <a:srgbClr val="0D5672"/>
                </a:solidFill>
                <a:latin typeface="Calibri"/>
                <a:ea typeface="Calibri"/>
                <a:cs typeface="Calibri"/>
                <a:sym typeface="Calibri"/>
              </a:rPr>
              <a:t>Pick-up range</a:t>
            </a:r>
            <a:endParaRPr dirty="0"/>
          </a:p>
          <a:p>
            <a:pPr marL="180000" marR="0" lvl="0" indent="-180000" algn="l" rtl="0">
              <a:spcBef>
                <a:spcPts val="0"/>
              </a:spcBef>
              <a:spcAft>
                <a:spcPts val="0"/>
              </a:spcAft>
              <a:buClr>
                <a:srgbClr val="0D5672"/>
              </a:buClr>
              <a:buSzPts val="1800"/>
              <a:buFont typeface="Arial"/>
              <a:buChar char="•"/>
            </a:pPr>
            <a:r>
              <a:rPr lang="nl-NL" sz="1800" b="0" i="0" u="none" strike="noStrike" cap="none" dirty="0" err="1">
                <a:solidFill>
                  <a:srgbClr val="0D5672"/>
                </a:solidFill>
                <a:latin typeface="Calibri"/>
                <a:ea typeface="Calibri"/>
                <a:cs typeface="Calibri"/>
                <a:sym typeface="Calibri"/>
              </a:rPr>
              <a:t>Tiredness</a:t>
            </a:r>
            <a:endParaRPr lang="nl-NL" sz="1800" b="0" i="0" u="none" strike="noStrike" cap="none" dirty="0">
              <a:solidFill>
                <a:srgbClr val="0D567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80000" marR="0" lvl="0" indent="-180000" algn="l" rtl="0">
              <a:spcBef>
                <a:spcPts val="0"/>
              </a:spcBef>
              <a:spcAft>
                <a:spcPts val="0"/>
              </a:spcAft>
              <a:buClr>
                <a:srgbClr val="0D5672"/>
              </a:buClr>
              <a:buSzPts val="1800"/>
              <a:buFont typeface="Arial"/>
              <a:buChar char="•"/>
            </a:pPr>
            <a:endParaRPr sz="1800" b="0" i="0" u="none" strike="noStrike" cap="none" dirty="0">
              <a:solidFill>
                <a:srgbClr val="0D567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60186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6"/>
          <p:cNvSpPr/>
          <p:nvPr/>
        </p:nvSpPr>
        <p:spPr>
          <a:xfrm>
            <a:off x="4321635" y="2610641"/>
            <a:ext cx="3558900" cy="628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158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Google Shape;288;p26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lang="nl-NL"/>
              <a:t>Model</a:t>
            </a:r>
            <a:endParaRPr/>
          </a:p>
        </p:txBody>
      </p:sp>
      <p:sp>
        <p:nvSpPr>
          <p:cNvPr id="289" name="Google Shape;289;p26"/>
          <p:cNvSpPr/>
          <p:nvPr/>
        </p:nvSpPr>
        <p:spPr>
          <a:xfrm>
            <a:off x="2114150" y="2331800"/>
            <a:ext cx="2196900" cy="11769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00ACEE"/>
              </a:gs>
              <a:gs pos="34000">
                <a:srgbClr val="02ACED"/>
              </a:gs>
              <a:gs pos="70000">
                <a:srgbClr val="00B0F5"/>
              </a:gs>
              <a:gs pos="100000">
                <a:srgbClr val="12B1EE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sz="2400" b="0" i="0" u="none" strike="noStrike" cap="none">
                <a:solidFill>
                  <a:srgbClr val="0D5672"/>
                </a:solidFill>
                <a:latin typeface="Calibri"/>
                <a:ea typeface="Calibri"/>
                <a:cs typeface="Calibri"/>
                <a:sym typeface="Calibri"/>
              </a:rPr>
              <a:t>Ants</a:t>
            </a:r>
            <a:endParaRPr sz="2400" b="0" i="0" u="none" strike="noStrike" cap="none">
              <a:solidFill>
                <a:srgbClr val="0D567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" name="Google Shape;290;p26"/>
          <p:cNvSpPr/>
          <p:nvPr/>
        </p:nvSpPr>
        <p:spPr>
          <a:xfrm>
            <a:off x="7880962" y="2331800"/>
            <a:ext cx="2196900" cy="11769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00ACEE"/>
              </a:gs>
              <a:gs pos="34000">
                <a:srgbClr val="02ACED"/>
              </a:gs>
              <a:gs pos="70000">
                <a:srgbClr val="00B0F5"/>
              </a:gs>
              <a:gs pos="100000">
                <a:srgbClr val="12B1EE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sz="2400" b="0" i="0" u="none" strike="noStrike" cap="none">
                <a:solidFill>
                  <a:srgbClr val="0D5672"/>
                </a:solidFill>
                <a:latin typeface="Calibri"/>
                <a:ea typeface="Calibri"/>
                <a:cs typeface="Calibri"/>
                <a:sym typeface="Calibri"/>
              </a:rPr>
              <a:t>Larvae</a:t>
            </a:r>
            <a:endParaRPr sz="2400" b="0" i="0" u="none" strike="noStrike" cap="none">
              <a:solidFill>
                <a:srgbClr val="0D567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2" name="Google Shape;292;p26"/>
          <p:cNvSpPr/>
          <p:nvPr/>
        </p:nvSpPr>
        <p:spPr>
          <a:xfrm>
            <a:off x="7880962" y="3638477"/>
            <a:ext cx="2196900" cy="1809900"/>
          </a:xfrm>
          <a:prstGeom prst="roundRect">
            <a:avLst>
              <a:gd name="adj" fmla="val 16667"/>
            </a:avLst>
          </a:prstGeom>
          <a:solidFill>
            <a:srgbClr val="C9F0FF"/>
          </a:solidFill>
          <a:ln>
            <a:noFill/>
          </a:ln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180000" marR="0" lvl="0" indent="-180000" algn="l" rtl="0">
              <a:spcBef>
                <a:spcPts val="0"/>
              </a:spcBef>
              <a:spcAft>
                <a:spcPts val="0"/>
              </a:spcAft>
              <a:buClr>
                <a:srgbClr val="0D5672"/>
              </a:buClr>
              <a:buSzPts val="1800"/>
              <a:buFont typeface="Arial"/>
              <a:buChar char="•"/>
            </a:pPr>
            <a:r>
              <a:rPr lang="nl-NL" sz="1800" b="0" i="0" u="none" strike="noStrike" cap="none" dirty="0">
                <a:solidFill>
                  <a:srgbClr val="0D5672"/>
                </a:solidFill>
                <a:latin typeface="Calibri"/>
                <a:ea typeface="Calibri"/>
                <a:cs typeface="Calibri"/>
                <a:sym typeface="Calibri"/>
              </a:rPr>
              <a:t>Type</a:t>
            </a:r>
            <a:endParaRPr dirty="0"/>
          </a:p>
          <a:p>
            <a:pPr marL="180000" marR="0" lvl="0" indent="-180000" algn="l" rtl="0">
              <a:spcBef>
                <a:spcPts val="0"/>
              </a:spcBef>
              <a:spcAft>
                <a:spcPts val="0"/>
              </a:spcAft>
              <a:buClr>
                <a:srgbClr val="0D5672"/>
              </a:buClr>
              <a:buSzPts val="1800"/>
              <a:buFont typeface="Arial"/>
              <a:buChar char="•"/>
            </a:pPr>
            <a:r>
              <a:rPr lang="nl-NL" sz="1800" b="0" i="0" u="none" strike="noStrike" cap="none" dirty="0" err="1">
                <a:solidFill>
                  <a:srgbClr val="0D5672"/>
                </a:solidFill>
                <a:latin typeface="Calibri"/>
                <a:ea typeface="Calibri"/>
                <a:cs typeface="Calibri"/>
                <a:sym typeface="Calibri"/>
              </a:rPr>
              <a:t>Weight</a:t>
            </a:r>
            <a:endParaRPr sz="1800" b="0" i="0" u="none" strike="noStrike" cap="none" dirty="0">
              <a:solidFill>
                <a:srgbClr val="0D567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80000" marR="0" lvl="0" indent="-180000" algn="l" rtl="0">
              <a:spcBef>
                <a:spcPts val="0"/>
              </a:spcBef>
              <a:spcAft>
                <a:spcPts val="0"/>
              </a:spcAft>
              <a:buClr>
                <a:srgbClr val="0D5672"/>
              </a:buClr>
              <a:buSzPts val="1800"/>
              <a:buFont typeface="Arial"/>
              <a:buChar char="•"/>
            </a:pPr>
            <a:r>
              <a:rPr lang="nl-NL" sz="1800" b="1" i="0" u="none" strike="noStrike" cap="none" dirty="0">
                <a:solidFill>
                  <a:srgbClr val="0D5672"/>
                </a:solidFill>
                <a:latin typeface="Calibri"/>
                <a:ea typeface="Calibri"/>
                <a:cs typeface="Calibri"/>
                <a:sym typeface="Calibri"/>
              </a:rPr>
              <a:t>Care</a:t>
            </a:r>
            <a:r>
              <a:rPr lang="nl-NL" sz="1800" b="0" i="0" u="none" strike="noStrike" cap="none" dirty="0">
                <a:solidFill>
                  <a:srgbClr val="0D567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nl-NL" sz="1800" b="1" i="0" u="none" strike="noStrike" cap="none" dirty="0">
                <a:solidFill>
                  <a:srgbClr val="0D5672"/>
                </a:solidFill>
                <a:latin typeface="Calibri"/>
                <a:ea typeface="Calibri"/>
                <a:cs typeface="Calibri"/>
                <a:sym typeface="Calibri"/>
              </a:rPr>
              <a:t>domain</a:t>
            </a:r>
            <a:endParaRPr b="1" dirty="0"/>
          </a:p>
          <a:p>
            <a:pPr marL="180000" marR="0" lvl="0" indent="-180000" algn="l" rtl="0">
              <a:spcBef>
                <a:spcPts val="0"/>
              </a:spcBef>
              <a:spcAft>
                <a:spcPts val="0"/>
              </a:spcAft>
              <a:buClr>
                <a:srgbClr val="0D5672"/>
              </a:buClr>
              <a:buSzPts val="1800"/>
              <a:buFont typeface="Arial"/>
              <a:buChar char="•"/>
            </a:pPr>
            <a:r>
              <a:rPr lang="nl-NL" sz="1800" b="0" i="0" u="none" strike="noStrike" cap="none" dirty="0" err="1">
                <a:solidFill>
                  <a:srgbClr val="0D5672"/>
                </a:solidFill>
                <a:latin typeface="Calibri"/>
                <a:ea typeface="Calibri"/>
                <a:cs typeface="Calibri"/>
                <a:sym typeface="Calibri"/>
              </a:rPr>
              <a:t>Pheromones</a:t>
            </a:r>
            <a:endParaRPr sz="1800" b="0" i="0" u="none" strike="noStrike" cap="none" dirty="0">
              <a:solidFill>
                <a:srgbClr val="0D567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80000" marR="0" lvl="0" indent="-657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0D567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3" name="Google Shape;293;p26"/>
          <p:cNvSpPr/>
          <p:nvPr/>
        </p:nvSpPr>
        <p:spPr>
          <a:xfrm>
            <a:off x="4614149" y="3149290"/>
            <a:ext cx="2644200" cy="16338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58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sz="1600" b="1" i="0" u="none" strike="noStrike" cap="none" dirty="0">
                <a:solidFill>
                  <a:srgbClr val="0D5672"/>
                </a:solidFill>
                <a:latin typeface="Calibri"/>
                <a:ea typeface="Calibri"/>
                <a:cs typeface="Calibri"/>
                <a:sym typeface="Calibri"/>
              </a:rPr>
              <a:t>Carry</a:t>
            </a:r>
            <a:endParaRPr sz="1400" b="1" i="0" u="none" strike="noStrike" cap="none" dirty="0">
              <a:solidFill>
                <a:srgbClr val="0D567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nl-NL" b="1" dirty="0">
              <a:solidFill>
                <a:srgbClr val="0D567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nl-NL" sz="1500" b="1" i="0" u="none" strike="noStrike" cap="none" dirty="0">
              <a:solidFill>
                <a:srgbClr val="0D567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nl-NL" sz="1500" b="1" dirty="0">
              <a:solidFill>
                <a:srgbClr val="0D567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nl-NL" sz="1500" b="0" i="0" u="none" strike="noStrike" cap="none" dirty="0">
              <a:solidFill>
                <a:srgbClr val="0D567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" name="Google Shape;104;p13">
            <a:extLst>
              <a:ext uri="{FF2B5EF4-FFF2-40B4-BE49-F238E27FC236}">
                <a16:creationId xmlns:a16="http://schemas.microsoft.com/office/drawing/2014/main" id="{8BF13582-02BD-448C-800B-E42E1F85AADC}"/>
              </a:ext>
            </a:extLst>
          </p:cNvPr>
          <p:cNvPicPr preferRelativeResize="0"/>
          <p:nvPr/>
        </p:nvPicPr>
        <p:blipFill rotWithShape="1">
          <a:blip r:embed="rId3" cstate="hqprint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962" b="91985" l="6352" r="89139">
                        <a14:foregroundMark x1="37090" y1="33969" x2="37090" y2="33969"/>
                        <a14:foregroundMark x1="35041" y1="27481" x2="29508" y2="35115"/>
                        <a14:foregroundMark x1="32992" y1="34351" x2="33402" y2="34733"/>
                        <a14:foregroundMark x1="36885" y1="30916" x2="35246" y2="39313"/>
                        <a14:foregroundMark x1="20287" y1="7252" x2="21107" y2="8015"/>
                        <a14:foregroundMark x1="23566" y1="6107" x2="23975" y2="5344"/>
                        <a14:foregroundMark x1="13934" y1="26336" x2="14344" y2="24427"/>
                        <a14:foregroundMark x1="6762" y1="29008" x2="7172" y2="27481"/>
                        <a14:foregroundMark x1="9426" y1="21374" x2="9426" y2="21374"/>
                        <a14:foregroundMark x1="11885" y1="16031" x2="11885" y2="16031"/>
                        <a14:foregroundMark x1="14754" y1="11832" x2="14754" y2="11832"/>
                        <a14:foregroundMark x1="18238" y1="14122" x2="18238" y2="14122"/>
                        <a14:foregroundMark x1="32787" y1="74427" x2="32787" y2="74427"/>
                        <a14:foregroundMark x1="29098" y1="85878" x2="29098" y2="85878"/>
                        <a14:foregroundMark x1="30943" y1="82443" x2="30943" y2="82443"/>
                        <a14:foregroundMark x1="39549" y1="79389" x2="39549" y2="79389"/>
                        <a14:foregroundMark x1="35246" y1="91985" x2="35246" y2="91985"/>
                        <a14:foregroundMark x1="47951" y1="84733" x2="47951" y2="84733"/>
                        <a14:foregroundMark x1="54098" y1="86260" x2="54098" y2="86260"/>
                        <a14:foregroundMark x1="47951" y1="91221" x2="47951" y2="91221"/>
                        <a14:foregroundMark x1="85451" y1="82443" x2="85451" y2="82443"/>
                        <a14:foregroundMark x1="15779" y1="19084" x2="15779" y2="19084"/>
                        <a14:foregroundMark x1="26639" y1="4962" x2="26639" y2="4962"/>
                        <a14:backgroundMark x1="65369" y1="43130" x2="65369" y2="43130"/>
                        <a14:backgroundMark x1="47746" y1="59924" x2="47746" y2="59924"/>
                        <a14:backgroundMark x1="46721" y1="61069" x2="46721" y2="610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67231" y="6398450"/>
            <a:ext cx="924769" cy="45955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292;p26">
            <a:extLst>
              <a:ext uri="{FF2B5EF4-FFF2-40B4-BE49-F238E27FC236}">
                <a16:creationId xmlns:a16="http://schemas.microsoft.com/office/drawing/2014/main" id="{D7163BB6-AE1A-4921-8B0E-9D1EAFC44175}"/>
              </a:ext>
            </a:extLst>
          </p:cNvPr>
          <p:cNvSpPr/>
          <p:nvPr/>
        </p:nvSpPr>
        <p:spPr>
          <a:xfrm>
            <a:off x="9954745" y="3775404"/>
            <a:ext cx="1844531" cy="1345237"/>
          </a:xfrm>
          <a:prstGeom prst="roundRect">
            <a:avLst>
              <a:gd name="adj" fmla="val 16667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spcFirstLastPara="1" wrap="square" lIns="91425" tIns="45700" rIns="91425" bIns="45700" anchor="ctr" anchorCtr="0">
            <a:noAutofit/>
          </a:bodyPr>
          <a:lstStyle/>
          <a:p>
            <a:pPr marL="180000" marR="0" lvl="0" indent="-657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b="0" i="0" u="none" strike="noStrike" cap="none" dirty="0">
                <a:solidFill>
                  <a:srgbClr val="0D5672"/>
                </a:solidFill>
                <a:latin typeface="Calibri"/>
                <a:ea typeface="Calibri"/>
                <a:cs typeface="Calibri"/>
                <a:sym typeface="Calibri"/>
              </a:rPr>
              <a:t>small 	1.0</a:t>
            </a:r>
          </a:p>
          <a:p>
            <a:pPr marL="180000" marR="0" lvl="0" indent="-657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b="0" i="0" u="none" strike="noStrike" cap="none" dirty="0">
                <a:solidFill>
                  <a:srgbClr val="0D5672"/>
                </a:solidFill>
                <a:latin typeface="Calibri"/>
                <a:ea typeface="Calibri"/>
                <a:cs typeface="Calibri"/>
                <a:sym typeface="Calibri"/>
              </a:rPr>
              <a:t>medium 	3.5</a:t>
            </a:r>
          </a:p>
          <a:p>
            <a:pPr marL="180000" marR="0" lvl="0" indent="-657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b="0" i="0" u="none" strike="noStrike" cap="none" dirty="0">
                <a:solidFill>
                  <a:srgbClr val="0D5672"/>
                </a:solidFill>
                <a:latin typeface="Calibri"/>
                <a:ea typeface="Calibri"/>
                <a:cs typeface="Calibri"/>
                <a:sym typeface="Calibri"/>
              </a:rPr>
              <a:t>large 	5.0</a:t>
            </a:r>
          </a:p>
          <a:p>
            <a:pPr marL="180000" marR="0" lvl="0" indent="-657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b="0" i="0" u="none" strike="noStrike" cap="none" dirty="0">
                <a:solidFill>
                  <a:srgbClr val="0D5672"/>
                </a:solidFill>
                <a:latin typeface="Calibri"/>
                <a:ea typeface="Calibri"/>
                <a:cs typeface="Calibri"/>
                <a:sym typeface="Calibri"/>
              </a:rPr>
              <a:t>prepupae 	2.5</a:t>
            </a:r>
          </a:p>
          <a:p>
            <a:pPr marL="180000" marR="0" lvl="0" indent="-657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b="0" i="0" u="none" strike="noStrike" cap="none" dirty="0">
                <a:solidFill>
                  <a:srgbClr val="0D5672"/>
                </a:solidFill>
                <a:latin typeface="Calibri"/>
                <a:ea typeface="Calibri"/>
                <a:cs typeface="Calibri"/>
                <a:sym typeface="Calibri"/>
              </a:rPr>
              <a:t>pupae 	2.0</a:t>
            </a:r>
            <a:endParaRPr lang="nl-NL" b="0" i="0" u="none" strike="noStrike" cap="none" dirty="0">
              <a:solidFill>
                <a:srgbClr val="0D567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92633F6-924F-4B6D-90A5-89540760262A}"/>
              </a:ext>
            </a:extLst>
          </p:cNvPr>
          <p:cNvCxnSpPr>
            <a:cxnSpLocks/>
            <a:stCxn id="11" idx="1"/>
          </p:cNvCxnSpPr>
          <p:nvPr/>
        </p:nvCxnSpPr>
        <p:spPr>
          <a:xfrm flipH="1">
            <a:off x="9478109" y="4448023"/>
            <a:ext cx="476636" cy="800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Google Shape;291;p26">
            <a:extLst>
              <a:ext uri="{FF2B5EF4-FFF2-40B4-BE49-F238E27FC236}">
                <a16:creationId xmlns:a16="http://schemas.microsoft.com/office/drawing/2014/main" id="{0C92C681-7EA9-4BCE-88DB-01EFB1B4EBF0}"/>
              </a:ext>
            </a:extLst>
          </p:cNvPr>
          <p:cNvSpPr/>
          <p:nvPr/>
        </p:nvSpPr>
        <p:spPr>
          <a:xfrm>
            <a:off x="2114150" y="3638477"/>
            <a:ext cx="2196900" cy="1809900"/>
          </a:xfrm>
          <a:prstGeom prst="roundRect">
            <a:avLst>
              <a:gd name="adj" fmla="val 16667"/>
            </a:avLst>
          </a:prstGeom>
          <a:solidFill>
            <a:srgbClr val="C9F0FF"/>
          </a:solidFill>
          <a:ln>
            <a:noFill/>
          </a:ln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180000" marR="0" lvl="0" indent="-180000" algn="l" rtl="0">
              <a:spcBef>
                <a:spcPts val="0"/>
              </a:spcBef>
              <a:spcAft>
                <a:spcPts val="0"/>
              </a:spcAft>
              <a:buClr>
                <a:srgbClr val="0D5672"/>
              </a:buClr>
              <a:buSzPts val="1800"/>
              <a:buFont typeface="Arial"/>
              <a:buChar char="•"/>
            </a:pPr>
            <a:r>
              <a:rPr lang="nl-NL" sz="1800" b="0" i="0" u="none" strike="noStrike" cap="none" dirty="0" err="1">
                <a:solidFill>
                  <a:srgbClr val="0D5672"/>
                </a:solidFill>
                <a:latin typeface="Calibri"/>
                <a:ea typeface="Calibri"/>
                <a:cs typeface="Calibri"/>
                <a:sym typeface="Calibri"/>
              </a:rPr>
              <a:t>Vision</a:t>
            </a:r>
            <a:endParaRPr sz="1800" b="0" i="0" u="none" strike="noStrike" cap="none" dirty="0">
              <a:solidFill>
                <a:srgbClr val="0D567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80000" marR="0" lvl="0" indent="-180000" algn="l" rtl="0">
              <a:spcBef>
                <a:spcPts val="0"/>
              </a:spcBef>
              <a:spcAft>
                <a:spcPts val="0"/>
              </a:spcAft>
              <a:buClr>
                <a:srgbClr val="0D5672"/>
              </a:buClr>
              <a:buSzPts val="1800"/>
              <a:buFont typeface="Arial"/>
              <a:buChar char="•"/>
            </a:pPr>
            <a:r>
              <a:rPr lang="nl-NL" sz="1800" b="0" i="0" u="none" strike="noStrike" cap="none" dirty="0">
                <a:solidFill>
                  <a:srgbClr val="0D5672"/>
                </a:solidFill>
                <a:latin typeface="Calibri"/>
                <a:ea typeface="Calibri"/>
                <a:cs typeface="Calibri"/>
                <a:sym typeface="Calibri"/>
              </a:rPr>
              <a:t>Speed</a:t>
            </a:r>
            <a:endParaRPr dirty="0"/>
          </a:p>
          <a:p>
            <a:pPr marL="180000" marR="0" lvl="0" indent="-180000" algn="l" rtl="0">
              <a:spcBef>
                <a:spcPts val="0"/>
              </a:spcBef>
              <a:spcAft>
                <a:spcPts val="0"/>
              </a:spcAft>
              <a:buClr>
                <a:srgbClr val="0D5672"/>
              </a:buClr>
              <a:buSzPts val="1800"/>
              <a:buFont typeface="Arial"/>
              <a:buChar char="•"/>
            </a:pPr>
            <a:r>
              <a:rPr lang="nl-NL" sz="1800" b="0" i="0" u="none" strike="noStrike" cap="none" dirty="0">
                <a:solidFill>
                  <a:srgbClr val="0D5672"/>
                </a:solidFill>
                <a:latin typeface="Calibri"/>
                <a:ea typeface="Calibri"/>
                <a:cs typeface="Calibri"/>
                <a:sym typeface="Calibri"/>
              </a:rPr>
              <a:t>Pick-up range</a:t>
            </a:r>
            <a:endParaRPr dirty="0"/>
          </a:p>
          <a:p>
            <a:pPr marL="180000" marR="0" lvl="0" indent="-180000" algn="l" rtl="0">
              <a:spcBef>
                <a:spcPts val="0"/>
              </a:spcBef>
              <a:spcAft>
                <a:spcPts val="0"/>
              </a:spcAft>
              <a:buClr>
                <a:srgbClr val="0D5672"/>
              </a:buClr>
              <a:buSzPts val="1800"/>
              <a:buFont typeface="Arial"/>
              <a:buChar char="•"/>
            </a:pPr>
            <a:r>
              <a:rPr lang="nl-NL" sz="1800" b="0" i="0" u="none" strike="noStrike" cap="none" dirty="0" err="1">
                <a:solidFill>
                  <a:srgbClr val="0D5672"/>
                </a:solidFill>
                <a:latin typeface="Calibri"/>
                <a:ea typeface="Calibri"/>
                <a:cs typeface="Calibri"/>
                <a:sym typeface="Calibri"/>
              </a:rPr>
              <a:t>Tiredness</a:t>
            </a:r>
            <a:endParaRPr lang="nl-NL" sz="1800" b="0" i="0" u="none" strike="noStrike" cap="none" dirty="0">
              <a:solidFill>
                <a:srgbClr val="0D567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80000" marR="0" lvl="0" indent="-180000" algn="l" rtl="0">
              <a:spcBef>
                <a:spcPts val="0"/>
              </a:spcBef>
              <a:spcAft>
                <a:spcPts val="0"/>
              </a:spcAft>
              <a:buClr>
                <a:srgbClr val="0D5672"/>
              </a:buClr>
              <a:buSzPts val="1800"/>
              <a:buFont typeface="Arial"/>
              <a:buChar char="•"/>
            </a:pPr>
            <a:endParaRPr sz="1800" b="0" i="0" u="none" strike="noStrike" cap="none" dirty="0">
              <a:solidFill>
                <a:srgbClr val="0D567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804927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6"/>
          <p:cNvSpPr/>
          <p:nvPr/>
        </p:nvSpPr>
        <p:spPr>
          <a:xfrm>
            <a:off x="4321635" y="2610641"/>
            <a:ext cx="3558900" cy="628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158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Google Shape;288;p26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lang="nl-NL"/>
              <a:t>Model</a:t>
            </a:r>
            <a:endParaRPr/>
          </a:p>
        </p:txBody>
      </p:sp>
      <p:sp>
        <p:nvSpPr>
          <p:cNvPr id="289" name="Google Shape;289;p26"/>
          <p:cNvSpPr/>
          <p:nvPr/>
        </p:nvSpPr>
        <p:spPr>
          <a:xfrm>
            <a:off x="2114150" y="2331800"/>
            <a:ext cx="2196900" cy="11769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00ACEE"/>
              </a:gs>
              <a:gs pos="34000">
                <a:srgbClr val="02ACED"/>
              </a:gs>
              <a:gs pos="70000">
                <a:srgbClr val="00B0F5"/>
              </a:gs>
              <a:gs pos="100000">
                <a:srgbClr val="12B1EE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sz="2400" b="0" i="0" u="none" strike="noStrike" cap="none">
                <a:solidFill>
                  <a:srgbClr val="0D5672"/>
                </a:solidFill>
                <a:latin typeface="Calibri"/>
                <a:ea typeface="Calibri"/>
                <a:cs typeface="Calibri"/>
                <a:sym typeface="Calibri"/>
              </a:rPr>
              <a:t>Ants</a:t>
            </a:r>
            <a:endParaRPr sz="2400" b="0" i="0" u="none" strike="noStrike" cap="none">
              <a:solidFill>
                <a:srgbClr val="0D567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" name="Google Shape;290;p26"/>
          <p:cNvSpPr/>
          <p:nvPr/>
        </p:nvSpPr>
        <p:spPr>
          <a:xfrm>
            <a:off x="7880962" y="2331800"/>
            <a:ext cx="2196900" cy="11769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00ACEE"/>
              </a:gs>
              <a:gs pos="34000">
                <a:srgbClr val="02ACED"/>
              </a:gs>
              <a:gs pos="70000">
                <a:srgbClr val="00B0F5"/>
              </a:gs>
              <a:gs pos="100000">
                <a:srgbClr val="12B1EE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sz="2400" b="0" i="0" u="none" strike="noStrike" cap="none">
                <a:solidFill>
                  <a:srgbClr val="0D5672"/>
                </a:solidFill>
                <a:latin typeface="Calibri"/>
                <a:ea typeface="Calibri"/>
                <a:cs typeface="Calibri"/>
                <a:sym typeface="Calibri"/>
              </a:rPr>
              <a:t>Larvae</a:t>
            </a:r>
            <a:endParaRPr sz="2400" b="0" i="0" u="none" strike="noStrike" cap="none">
              <a:solidFill>
                <a:srgbClr val="0D567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1" name="Google Shape;291;p26"/>
          <p:cNvSpPr/>
          <p:nvPr/>
        </p:nvSpPr>
        <p:spPr>
          <a:xfrm>
            <a:off x="2114150" y="3638477"/>
            <a:ext cx="2196900" cy="1809900"/>
          </a:xfrm>
          <a:prstGeom prst="roundRect">
            <a:avLst>
              <a:gd name="adj" fmla="val 16667"/>
            </a:avLst>
          </a:prstGeom>
          <a:solidFill>
            <a:srgbClr val="C9F0FF"/>
          </a:solidFill>
          <a:ln>
            <a:noFill/>
          </a:ln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180000" marR="0" lvl="0" indent="-180000" algn="l" rtl="0">
              <a:spcBef>
                <a:spcPts val="0"/>
              </a:spcBef>
              <a:spcAft>
                <a:spcPts val="0"/>
              </a:spcAft>
              <a:buClr>
                <a:srgbClr val="0D5672"/>
              </a:buClr>
              <a:buSzPts val="1800"/>
              <a:buFont typeface="Arial"/>
              <a:buChar char="•"/>
            </a:pPr>
            <a:r>
              <a:rPr lang="nl-NL" sz="1800" b="1" i="0" u="none" strike="noStrike" cap="none" dirty="0" err="1">
                <a:solidFill>
                  <a:srgbClr val="0D5672"/>
                </a:solidFill>
                <a:latin typeface="Calibri"/>
                <a:ea typeface="Calibri"/>
                <a:cs typeface="Calibri"/>
                <a:sym typeface="Calibri"/>
              </a:rPr>
              <a:t>Vision</a:t>
            </a:r>
            <a:endParaRPr sz="1800" b="1" i="0" u="none" strike="noStrike" cap="none" dirty="0">
              <a:solidFill>
                <a:srgbClr val="0D567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80000" marR="0" lvl="0" indent="-180000" algn="l" rtl="0">
              <a:spcBef>
                <a:spcPts val="0"/>
              </a:spcBef>
              <a:spcAft>
                <a:spcPts val="0"/>
              </a:spcAft>
              <a:buClr>
                <a:srgbClr val="0D5672"/>
              </a:buClr>
              <a:buSzPts val="1800"/>
              <a:buFont typeface="Arial"/>
              <a:buChar char="•"/>
            </a:pPr>
            <a:r>
              <a:rPr lang="nl-NL" sz="1800" b="1" i="0" u="none" strike="noStrike" cap="none" dirty="0">
                <a:solidFill>
                  <a:srgbClr val="0D5672"/>
                </a:solidFill>
                <a:latin typeface="Calibri"/>
                <a:ea typeface="Calibri"/>
                <a:cs typeface="Calibri"/>
                <a:sym typeface="Calibri"/>
              </a:rPr>
              <a:t>Speed</a:t>
            </a:r>
            <a:endParaRPr b="1" dirty="0"/>
          </a:p>
          <a:p>
            <a:pPr marL="180000" marR="0" lvl="0" indent="-180000" algn="l" rtl="0">
              <a:spcBef>
                <a:spcPts val="0"/>
              </a:spcBef>
              <a:spcAft>
                <a:spcPts val="0"/>
              </a:spcAft>
              <a:buClr>
                <a:srgbClr val="0D5672"/>
              </a:buClr>
              <a:buSzPts val="1800"/>
              <a:buFont typeface="Arial"/>
              <a:buChar char="•"/>
            </a:pPr>
            <a:r>
              <a:rPr lang="nl-NL" sz="1800" b="1" i="0" u="none" strike="noStrike" cap="none" dirty="0">
                <a:solidFill>
                  <a:srgbClr val="0D5672"/>
                </a:solidFill>
                <a:latin typeface="Calibri"/>
                <a:ea typeface="Calibri"/>
                <a:cs typeface="Calibri"/>
                <a:sym typeface="Calibri"/>
              </a:rPr>
              <a:t>Pick-up range</a:t>
            </a:r>
            <a:endParaRPr b="1" dirty="0"/>
          </a:p>
          <a:p>
            <a:pPr marL="180000" marR="0" lvl="0" indent="-180000" algn="l" rtl="0">
              <a:spcBef>
                <a:spcPts val="0"/>
              </a:spcBef>
              <a:spcAft>
                <a:spcPts val="0"/>
              </a:spcAft>
              <a:buClr>
                <a:srgbClr val="0D5672"/>
              </a:buClr>
              <a:buSzPts val="1800"/>
              <a:buFont typeface="Arial"/>
              <a:buChar char="•"/>
            </a:pPr>
            <a:r>
              <a:rPr lang="nl-NL" sz="1800" b="0" i="0" u="none" strike="noStrike" cap="none" dirty="0" err="1">
                <a:solidFill>
                  <a:srgbClr val="0D5672"/>
                </a:solidFill>
                <a:latin typeface="Calibri"/>
                <a:ea typeface="Calibri"/>
                <a:cs typeface="Calibri"/>
                <a:sym typeface="Calibri"/>
              </a:rPr>
              <a:t>Tiredness</a:t>
            </a:r>
            <a:endParaRPr lang="nl-NL" sz="1800" b="0" i="0" u="none" strike="noStrike" cap="none" dirty="0">
              <a:solidFill>
                <a:srgbClr val="0D567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80000" marR="0" lvl="0" indent="-180000" algn="l" rtl="0">
              <a:spcBef>
                <a:spcPts val="0"/>
              </a:spcBef>
              <a:spcAft>
                <a:spcPts val="0"/>
              </a:spcAft>
              <a:buClr>
                <a:srgbClr val="0D5672"/>
              </a:buClr>
              <a:buSzPts val="1800"/>
              <a:buFont typeface="Arial"/>
              <a:buChar char="•"/>
            </a:pPr>
            <a:endParaRPr sz="1800" b="0" i="0" u="none" strike="noStrike" cap="none" dirty="0">
              <a:solidFill>
                <a:srgbClr val="0D567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2" name="Google Shape;292;p26"/>
          <p:cNvSpPr/>
          <p:nvPr/>
        </p:nvSpPr>
        <p:spPr>
          <a:xfrm>
            <a:off x="7880962" y="3638477"/>
            <a:ext cx="2196900" cy="1809900"/>
          </a:xfrm>
          <a:prstGeom prst="roundRect">
            <a:avLst>
              <a:gd name="adj" fmla="val 16667"/>
            </a:avLst>
          </a:prstGeom>
          <a:solidFill>
            <a:srgbClr val="C9F0FF"/>
          </a:solidFill>
          <a:ln>
            <a:noFill/>
          </a:ln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180000" marR="0" lvl="0" indent="-180000" algn="l" rtl="0">
              <a:spcBef>
                <a:spcPts val="0"/>
              </a:spcBef>
              <a:spcAft>
                <a:spcPts val="0"/>
              </a:spcAft>
              <a:buClr>
                <a:srgbClr val="0D5672"/>
              </a:buClr>
              <a:buSzPts val="1800"/>
              <a:buFont typeface="Arial"/>
              <a:buChar char="•"/>
            </a:pPr>
            <a:r>
              <a:rPr lang="nl-NL" sz="1800" b="0" i="0" u="none" strike="noStrike" cap="none">
                <a:solidFill>
                  <a:srgbClr val="0D5672"/>
                </a:solidFill>
                <a:latin typeface="Calibri"/>
                <a:ea typeface="Calibri"/>
                <a:cs typeface="Calibri"/>
                <a:sym typeface="Calibri"/>
              </a:rPr>
              <a:t>Type</a:t>
            </a:r>
            <a:endParaRPr/>
          </a:p>
          <a:p>
            <a:pPr marL="180000" marR="0" lvl="0" indent="-180000" algn="l" rtl="0">
              <a:spcBef>
                <a:spcPts val="0"/>
              </a:spcBef>
              <a:spcAft>
                <a:spcPts val="0"/>
              </a:spcAft>
              <a:buClr>
                <a:srgbClr val="0D5672"/>
              </a:buClr>
              <a:buSzPts val="1800"/>
              <a:buFont typeface="Arial"/>
              <a:buChar char="•"/>
            </a:pPr>
            <a:r>
              <a:rPr lang="nl-NL" sz="1800" b="0" i="0" u="none" strike="noStrike" cap="none">
                <a:solidFill>
                  <a:srgbClr val="0D5672"/>
                </a:solidFill>
                <a:latin typeface="Calibri"/>
                <a:ea typeface="Calibri"/>
                <a:cs typeface="Calibri"/>
                <a:sym typeface="Calibri"/>
              </a:rPr>
              <a:t>Weight</a:t>
            </a:r>
            <a:endParaRPr sz="1800" b="0" i="0" u="none" strike="noStrike" cap="none">
              <a:solidFill>
                <a:srgbClr val="0D567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80000" marR="0" lvl="0" indent="-180000" algn="l" rtl="0">
              <a:spcBef>
                <a:spcPts val="0"/>
              </a:spcBef>
              <a:spcAft>
                <a:spcPts val="0"/>
              </a:spcAft>
              <a:buClr>
                <a:srgbClr val="0D5672"/>
              </a:buClr>
              <a:buSzPts val="1800"/>
              <a:buFont typeface="Arial"/>
              <a:buChar char="•"/>
            </a:pPr>
            <a:r>
              <a:rPr lang="nl-NL" sz="1800" b="0" i="0" u="none" strike="noStrike" cap="none">
                <a:solidFill>
                  <a:srgbClr val="0D5672"/>
                </a:solidFill>
                <a:latin typeface="Calibri"/>
                <a:ea typeface="Calibri"/>
                <a:cs typeface="Calibri"/>
                <a:sym typeface="Calibri"/>
              </a:rPr>
              <a:t>Care domain</a:t>
            </a:r>
            <a:endParaRPr/>
          </a:p>
          <a:p>
            <a:pPr marL="180000" marR="0" lvl="0" indent="-180000" algn="l" rtl="0">
              <a:spcBef>
                <a:spcPts val="0"/>
              </a:spcBef>
              <a:spcAft>
                <a:spcPts val="0"/>
              </a:spcAft>
              <a:buClr>
                <a:srgbClr val="0D5672"/>
              </a:buClr>
              <a:buSzPts val="1800"/>
              <a:buFont typeface="Arial"/>
              <a:buChar char="•"/>
            </a:pPr>
            <a:r>
              <a:rPr lang="nl-NL" sz="1800" b="0" i="0" u="none" strike="noStrike" cap="none">
                <a:solidFill>
                  <a:srgbClr val="0D5672"/>
                </a:solidFill>
                <a:latin typeface="Calibri"/>
                <a:ea typeface="Calibri"/>
                <a:cs typeface="Calibri"/>
                <a:sym typeface="Calibri"/>
              </a:rPr>
              <a:t>Pheromones</a:t>
            </a:r>
            <a:endParaRPr sz="1800" b="0" i="0" u="none" strike="noStrike" cap="none">
              <a:solidFill>
                <a:srgbClr val="0D567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80000" marR="0" lvl="0" indent="-657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D567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3" name="Google Shape;293;p26"/>
          <p:cNvSpPr/>
          <p:nvPr/>
        </p:nvSpPr>
        <p:spPr>
          <a:xfrm>
            <a:off x="4614149" y="3149290"/>
            <a:ext cx="2644200" cy="16338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58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sz="1600" b="1" i="0" u="none" strike="noStrike" cap="none" dirty="0">
                <a:solidFill>
                  <a:srgbClr val="0D5672"/>
                </a:solidFill>
                <a:latin typeface="Calibri"/>
                <a:ea typeface="Calibri"/>
                <a:cs typeface="Calibri"/>
                <a:sym typeface="Calibri"/>
              </a:rPr>
              <a:t>Carry</a:t>
            </a:r>
            <a:endParaRPr sz="1400" b="1" i="0" u="none" strike="noStrike" cap="none" dirty="0">
              <a:solidFill>
                <a:srgbClr val="0D567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nl-NL" b="1" dirty="0">
              <a:solidFill>
                <a:srgbClr val="0D567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nl-NL" sz="1500" b="1" i="0" u="none" strike="noStrike" cap="none" dirty="0">
              <a:solidFill>
                <a:srgbClr val="0D567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nl-NL" sz="1500" b="1" dirty="0">
              <a:solidFill>
                <a:srgbClr val="0D567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nl-NL" sz="1500" b="0" i="0" u="none" strike="noStrike" cap="none" dirty="0">
              <a:solidFill>
                <a:srgbClr val="0D567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" name="Google Shape;104;p13">
            <a:extLst>
              <a:ext uri="{FF2B5EF4-FFF2-40B4-BE49-F238E27FC236}">
                <a16:creationId xmlns:a16="http://schemas.microsoft.com/office/drawing/2014/main" id="{8BF13582-02BD-448C-800B-E42E1F85AADC}"/>
              </a:ext>
            </a:extLst>
          </p:cNvPr>
          <p:cNvPicPr preferRelativeResize="0"/>
          <p:nvPr/>
        </p:nvPicPr>
        <p:blipFill rotWithShape="1">
          <a:blip r:embed="rId3" cstate="hqprint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962" b="91985" l="6352" r="89139">
                        <a14:foregroundMark x1="37090" y1="33969" x2="37090" y2="33969"/>
                        <a14:foregroundMark x1="35041" y1="27481" x2="29508" y2="35115"/>
                        <a14:foregroundMark x1="32992" y1="34351" x2="33402" y2="34733"/>
                        <a14:foregroundMark x1="36885" y1="30916" x2="35246" y2="39313"/>
                        <a14:foregroundMark x1="20287" y1="7252" x2="21107" y2="8015"/>
                        <a14:foregroundMark x1="23566" y1="6107" x2="23975" y2="5344"/>
                        <a14:foregroundMark x1="13934" y1="26336" x2="14344" y2="24427"/>
                        <a14:foregroundMark x1="6762" y1="29008" x2="7172" y2="27481"/>
                        <a14:foregroundMark x1="9426" y1="21374" x2="9426" y2="21374"/>
                        <a14:foregroundMark x1="11885" y1="16031" x2="11885" y2="16031"/>
                        <a14:foregroundMark x1="14754" y1="11832" x2="14754" y2="11832"/>
                        <a14:foregroundMark x1="18238" y1="14122" x2="18238" y2="14122"/>
                        <a14:foregroundMark x1="32787" y1="74427" x2="32787" y2="74427"/>
                        <a14:foregroundMark x1="29098" y1="85878" x2="29098" y2="85878"/>
                        <a14:foregroundMark x1="30943" y1="82443" x2="30943" y2="82443"/>
                        <a14:foregroundMark x1="39549" y1="79389" x2="39549" y2="79389"/>
                        <a14:foregroundMark x1="35246" y1="91985" x2="35246" y2="91985"/>
                        <a14:foregroundMark x1="47951" y1="84733" x2="47951" y2="84733"/>
                        <a14:foregroundMark x1="54098" y1="86260" x2="54098" y2="86260"/>
                        <a14:foregroundMark x1="47951" y1="91221" x2="47951" y2="91221"/>
                        <a14:foregroundMark x1="85451" y1="82443" x2="85451" y2="82443"/>
                        <a14:foregroundMark x1="15779" y1="19084" x2="15779" y2="19084"/>
                        <a14:foregroundMark x1="26639" y1="4962" x2="26639" y2="4962"/>
                        <a14:backgroundMark x1="65369" y1="43130" x2="65369" y2="43130"/>
                        <a14:backgroundMark x1="47746" y1="59924" x2="47746" y2="59924"/>
                        <a14:backgroundMark x1="46721" y1="61069" x2="46721" y2="610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67231" y="6398450"/>
            <a:ext cx="924769" cy="4595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541683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6"/>
          <p:cNvSpPr/>
          <p:nvPr/>
        </p:nvSpPr>
        <p:spPr>
          <a:xfrm>
            <a:off x="4321635" y="2610641"/>
            <a:ext cx="3558900" cy="628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158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Google Shape;288;p26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lang="nl-NL"/>
              <a:t>Model</a:t>
            </a:r>
            <a:endParaRPr/>
          </a:p>
        </p:txBody>
      </p:sp>
      <p:sp>
        <p:nvSpPr>
          <p:cNvPr id="289" name="Google Shape;289;p26"/>
          <p:cNvSpPr/>
          <p:nvPr/>
        </p:nvSpPr>
        <p:spPr>
          <a:xfrm>
            <a:off x="2114150" y="2331800"/>
            <a:ext cx="2196900" cy="11769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00ACEE"/>
              </a:gs>
              <a:gs pos="34000">
                <a:srgbClr val="02ACED"/>
              </a:gs>
              <a:gs pos="70000">
                <a:srgbClr val="00B0F5"/>
              </a:gs>
              <a:gs pos="100000">
                <a:srgbClr val="12B1EE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sz="2400" b="0" i="0" u="none" strike="noStrike" cap="none">
                <a:solidFill>
                  <a:srgbClr val="0D5672"/>
                </a:solidFill>
                <a:latin typeface="Calibri"/>
                <a:ea typeface="Calibri"/>
                <a:cs typeface="Calibri"/>
                <a:sym typeface="Calibri"/>
              </a:rPr>
              <a:t>Ants</a:t>
            </a:r>
            <a:endParaRPr sz="2400" b="0" i="0" u="none" strike="noStrike" cap="none">
              <a:solidFill>
                <a:srgbClr val="0D567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" name="Google Shape;290;p26"/>
          <p:cNvSpPr/>
          <p:nvPr/>
        </p:nvSpPr>
        <p:spPr>
          <a:xfrm>
            <a:off x="7880962" y="2331800"/>
            <a:ext cx="2196900" cy="11769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00ACEE"/>
              </a:gs>
              <a:gs pos="34000">
                <a:srgbClr val="02ACED"/>
              </a:gs>
              <a:gs pos="70000">
                <a:srgbClr val="00B0F5"/>
              </a:gs>
              <a:gs pos="100000">
                <a:srgbClr val="12B1EE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sz="2400" b="0" i="0" u="none" strike="noStrike" cap="none">
                <a:solidFill>
                  <a:srgbClr val="0D5672"/>
                </a:solidFill>
                <a:latin typeface="Calibri"/>
                <a:ea typeface="Calibri"/>
                <a:cs typeface="Calibri"/>
                <a:sym typeface="Calibri"/>
              </a:rPr>
              <a:t>Larvae</a:t>
            </a:r>
            <a:endParaRPr sz="2400" b="0" i="0" u="none" strike="noStrike" cap="none">
              <a:solidFill>
                <a:srgbClr val="0D567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1" name="Google Shape;291;p26"/>
          <p:cNvSpPr/>
          <p:nvPr/>
        </p:nvSpPr>
        <p:spPr>
          <a:xfrm>
            <a:off x="2114139" y="3638477"/>
            <a:ext cx="2196900" cy="1809900"/>
          </a:xfrm>
          <a:prstGeom prst="roundRect">
            <a:avLst>
              <a:gd name="adj" fmla="val 16667"/>
            </a:avLst>
          </a:prstGeom>
          <a:solidFill>
            <a:srgbClr val="C9F0FF"/>
          </a:solidFill>
          <a:ln>
            <a:noFill/>
          </a:ln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180000" marR="0" lvl="0" indent="-180000" algn="l" rtl="0">
              <a:spcBef>
                <a:spcPts val="0"/>
              </a:spcBef>
              <a:spcAft>
                <a:spcPts val="0"/>
              </a:spcAft>
              <a:buClr>
                <a:srgbClr val="0D5672"/>
              </a:buClr>
              <a:buSzPts val="1800"/>
              <a:buFont typeface="Arial"/>
              <a:buChar char="•"/>
            </a:pPr>
            <a:r>
              <a:rPr lang="nl-NL" sz="1800" b="0" i="0" u="none" strike="noStrike" cap="none" dirty="0" err="1">
                <a:solidFill>
                  <a:srgbClr val="0D5672"/>
                </a:solidFill>
                <a:latin typeface="Calibri"/>
                <a:ea typeface="Calibri"/>
                <a:cs typeface="Calibri"/>
                <a:sym typeface="Calibri"/>
              </a:rPr>
              <a:t>Vision</a:t>
            </a:r>
            <a:endParaRPr sz="1800" b="0" i="0" u="none" strike="noStrike" cap="none" dirty="0">
              <a:solidFill>
                <a:srgbClr val="0D567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80000" marR="0" lvl="0" indent="-180000" algn="l" rtl="0">
              <a:spcBef>
                <a:spcPts val="0"/>
              </a:spcBef>
              <a:spcAft>
                <a:spcPts val="0"/>
              </a:spcAft>
              <a:buClr>
                <a:srgbClr val="0D5672"/>
              </a:buClr>
              <a:buSzPts val="1800"/>
              <a:buFont typeface="Arial"/>
              <a:buChar char="•"/>
            </a:pPr>
            <a:r>
              <a:rPr lang="nl-NL" sz="1800" b="0" i="0" u="none" strike="noStrike" cap="none" dirty="0">
                <a:solidFill>
                  <a:srgbClr val="0D5672"/>
                </a:solidFill>
                <a:latin typeface="Calibri"/>
                <a:ea typeface="Calibri"/>
                <a:cs typeface="Calibri"/>
                <a:sym typeface="Calibri"/>
              </a:rPr>
              <a:t>Speed</a:t>
            </a:r>
            <a:endParaRPr dirty="0"/>
          </a:p>
          <a:p>
            <a:pPr marL="180000" marR="0" lvl="0" indent="-180000" algn="l" rtl="0">
              <a:spcBef>
                <a:spcPts val="0"/>
              </a:spcBef>
              <a:spcAft>
                <a:spcPts val="0"/>
              </a:spcAft>
              <a:buClr>
                <a:srgbClr val="0D5672"/>
              </a:buClr>
              <a:buSzPts val="1800"/>
              <a:buFont typeface="Arial"/>
              <a:buChar char="•"/>
            </a:pPr>
            <a:r>
              <a:rPr lang="nl-NL" sz="1800" b="0" i="0" u="none" strike="noStrike" cap="none" dirty="0">
                <a:solidFill>
                  <a:srgbClr val="0D5672"/>
                </a:solidFill>
                <a:latin typeface="Calibri"/>
                <a:ea typeface="Calibri"/>
                <a:cs typeface="Calibri"/>
                <a:sym typeface="Calibri"/>
              </a:rPr>
              <a:t>Pick-up range</a:t>
            </a:r>
            <a:endParaRPr dirty="0"/>
          </a:p>
          <a:p>
            <a:pPr marL="180000" marR="0" lvl="0" indent="-180000" algn="l" rtl="0">
              <a:spcBef>
                <a:spcPts val="0"/>
              </a:spcBef>
              <a:spcAft>
                <a:spcPts val="0"/>
              </a:spcAft>
              <a:buClr>
                <a:srgbClr val="0D5672"/>
              </a:buClr>
              <a:buSzPts val="1800"/>
              <a:buFont typeface="Arial"/>
              <a:buChar char="•"/>
            </a:pPr>
            <a:r>
              <a:rPr lang="nl-NL" sz="1800" b="1" i="0" u="none" strike="noStrike" cap="none" dirty="0" err="1">
                <a:solidFill>
                  <a:srgbClr val="0D5672"/>
                </a:solidFill>
                <a:latin typeface="Calibri"/>
                <a:ea typeface="Calibri"/>
                <a:cs typeface="Calibri"/>
                <a:sym typeface="Calibri"/>
              </a:rPr>
              <a:t>Tiredness</a:t>
            </a:r>
            <a:endParaRPr lang="nl-NL" sz="1800" b="1" dirty="0">
              <a:solidFill>
                <a:srgbClr val="0D567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rgbClr val="0D5672"/>
              </a:buClr>
              <a:buSzPts val="1800"/>
            </a:pPr>
            <a:endParaRPr lang="nl-NL" sz="1800" b="1" i="0" u="none" strike="noStrike" cap="none" dirty="0">
              <a:solidFill>
                <a:srgbClr val="0D567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2" name="Google Shape;292;p26"/>
          <p:cNvSpPr/>
          <p:nvPr/>
        </p:nvSpPr>
        <p:spPr>
          <a:xfrm>
            <a:off x="7880962" y="3638477"/>
            <a:ext cx="2196900" cy="1809900"/>
          </a:xfrm>
          <a:prstGeom prst="roundRect">
            <a:avLst>
              <a:gd name="adj" fmla="val 16667"/>
            </a:avLst>
          </a:prstGeom>
          <a:solidFill>
            <a:srgbClr val="C9F0FF"/>
          </a:solidFill>
          <a:ln>
            <a:noFill/>
          </a:ln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180000" marR="0" lvl="0" indent="-180000" algn="l" rtl="0">
              <a:spcBef>
                <a:spcPts val="0"/>
              </a:spcBef>
              <a:spcAft>
                <a:spcPts val="0"/>
              </a:spcAft>
              <a:buClr>
                <a:srgbClr val="0D5672"/>
              </a:buClr>
              <a:buSzPts val="1800"/>
              <a:buFont typeface="Arial"/>
              <a:buChar char="•"/>
            </a:pPr>
            <a:r>
              <a:rPr lang="nl-NL" sz="1800" b="0" i="0" u="none" strike="noStrike" cap="none">
                <a:solidFill>
                  <a:srgbClr val="0D5672"/>
                </a:solidFill>
                <a:latin typeface="Calibri"/>
                <a:ea typeface="Calibri"/>
                <a:cs typeface="Calibri"/>
                <a:sym typeface="Calibri"/>
              </a:rPr>
              <a:t>Type</a:t>
            </a:r>
            <a:endParaRPr/>
          </a:p>
          <a:p>
            <a:pPr marL="180000" marR="0" lvl="0" indent="-180000" algn="l" rtl="0">
              <a:spcBef>
                <a:spcPts val="0"/>
              </a:spcBef>
              <a:spcAft>
                <a:spcPts val="0"/>
              </a:spcAft>
              <a:buClr>
                <a:srgbClr val="0D5672"/>
              </a:buClr>
              <a:buSzPts val="1800"/>
              <a:buFont typeface="Arial"/>
              <a:buChar char="•"/>
            </a:pPr>
            <a:r>
              <a:rPr lang="nl-NL" sz="1800" b="0" i="0" u="none" strike="noStrike" cap="none">
                <a:solidFill>
                  <a:srgbClr val="0D5672"/>
                </a:solidFill>
                <a:latin typeface="Calibri"/>
                <a:ea typeface="Calibri"/>
                <a:cs typeface="Calibri"/>
                <a:sym typeface="Calibri"/>
              </a:rPr>
              <a:t>Weight</a:t>
            </a:r>
            <a:endParaRPr sz="1800" b="0" i="0" u="none" strike="noStrike" cap="none">
              <a:solidFill>
                <a:srgbClr val="0D567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80000" marR="0" lvl="0" indent="-180000" algn="l" rtl="0">
              <a:spcBef>
                <a:spcPts val="0"/>
              </a:spcBef>
              <a:spcAft>
                <a:spcPts val="0"/>
              </a:spcAft>
              <a:buClr>
                <a:srgbClr val="0D5672"/>
              </a:buClr>
              <a:buSzPts val="1800"/>
              <a:buFont typeface="Arial"/>
              <a:buChar char="•"/>
            </a:pPr>
            <a:r>
              <a:rPr lang="nl-NL" sz="1800" b="0" i="0" u="none" strike="noStrike" cap="none">
                <a:solidFill>
                  <a:srgbClr val="0D5672"/>
                </a:solidFill>
                <a:latin typeface="Calibri"/>
                <a:ea typeface="Calibri"/>
                <a:cs typeface="Calibri"/>
                <a:sym typeface="Calibri"/>
              </a:rPr>
              <a:t>Care domain</a:t>
            </a:r>
            <a:endParaRPr/>
          </a:p>
          <a:p>
            <a:pPr marL="180000" marR="0" lvl="0" indent="-180000" algn="l" rtl="0">
              <a:spcBef>
                <a:spcPts val="0"/>
              </a:spcBef>
              <a:spcAft>
                <a:spcPts val="0"/>
              </a:spcAft>
              <a:buClr>
                <a:srgbClr val="0D5672"/>
              </a:buClr>
              <a:buSzPts val="1800"/>
              <a:buFont typeface="Arial"/>
              <a:buChar char="•"/>
            </a:pPr>
            <a:r>
              <a:rPr lang="nl-NL" sz="1800" b="0" i="0" u="none" strike="noStrike" cap="none">
                <a:solidFill>
                  <a:srgbClr val="0D5672"/>
                </a:solidFill>
                <a:latin typeface="Calibri"/>
                <a:ea typeface="Calibri"/>
                <a:cs typeface="Calibri"/>
                <a:sym typeface="Calibri"/>
              </a:rPr>
              <a:t>Pheromones</a:t>
            </a:r>
            <a:endParaRPr sz="1800" b="0" i="0" u="none" strike="noStrike" cap="none">
              <a:solidFill>
                <a:srgbClr val="0D567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80000" marR="0" lvl="0" indent="-657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D567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3" name="Google Shape;293;p26"/>
          <p:cNvSpPr/>
          <p:nvPr/>
        </p:nvSpPr>
        <p:spPr>
          <a:xfrm>
            <a:off x="4614149" y="3149290"/>
            <a:ext cx="2644200" cy="16338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58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sz="1600" b="1" i="0" u="none" strike="noStrike" cap="none" dirty="0">
                <a:solidFill>
                  <a:srgbClr val="0D5672"/>
                </a:solidFill>
                <a:latin typeface="Calibri"/>
                <a:ea typeface="Calibri"/>
                <a:cs typeface="Calibri"/>
                <a:sym typeface="Calibri"/>
              </a:rPr>
              <a:t>Carry</a:t>
            </a:r>
            <a:endParaRPr sz="1400" b="1" i="0" u="none" strike="noStrike" cap="none" dirty="0">
              <a:solidFill>
                <a:srgbClr val="0D567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nl-NL" b="1" dirty="0">
              <a:solidFill>
                <a:srgbClr val="0D567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nl-NL" sz="1500" b="1" i="0" u="none" strike="noStrike" cap="none" dirty="0">
              <a:solidFill>
                <a:srgbClr val="0D567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nl-NL" sz="1500" b="1" dirty="0">
              <a:solidFill>
                <a:srgbClr val="0D567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nl-NL" sz="1500" b="0" i="0" u="none" strike="noStrike" cap="none" dirty="0">
              <a:solidFill>
                <a:srgbClr val="0D567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" name="Google Shape;104;p13">
            <a:extLst>
              <a:ext uri="{FF2B5EF4-FFF2-40B4-BE49-F238E27FC236}">
                <a16:creationId xmlns:a16="http://schemas.microsoft.com/office/drawing/2014/main" id="{8BF13582-02BD-448C-800B-E42E1F85AADC}"/>
              </a:ext>
            </a:extLst>
          </p:cNvPr>
          <p:cNvPicPr preferRelativeResize="0"/>
          <p:nvPr/>
        </p:nvPicPr>
        <p:blipFill rotWithShape="1">
          <a:blip r:embed="rId3" cstate="hqprint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962" b="91985" l="6352" r="89139">
                        <a14:foregroundMark x1="37090" y1="33969" x2="37090" y2="33969"/>
                        <a14:foregroundMark x1="35041" y1="27481" x2="29508" y2="35115"/>
                        <a14:foregroundMark x1="32992" y1="34351" x2="33402" y2="34733"/>
                        <a14:foregroundMark x1="36885" y1="30916" x2="35246" y2="39313"/>
                        <a14:foregroundMark x1="20287" y1="7252" x2="21107" y2="8015"/>
                        <a14:foregroundMark x1="23566" y1="6107" x2="23975" y2="5344"/>
                        <a14:foregroundMark x1="13934" y1="26336" x2="14344" y2="24427"/>
                        <a14:foregroundMark x1="6762" y1="29008" x2="7172" y2="27481"/>
                        <a14:foregroundMark x1="9426" y1="21374" x2="9426" y2="21374"/>
                        <a14:foregroundMark x1="11885" y1="16031" x2="11885" y2="16031"/>
                        <a14:foregroundMark x1="14754" y1="11832" x2="14754" y2="11832"/>
                        <a14:foregroundMark x1="18238" y1="14122" x2="18238" y2="14122"/>
                        <a14:foregroundMark x1="32787" y1="74427" x2="32787" y2="74427"/>
                        <a14:foregroundMark x1="29098" y1="85878" x2="29098" y2="85878"/>
                        <a14:foregroundMark x1="30943" y1="82443" x2="30943" y2="82443"/>
                        <a14:foregroundMark x1="39549" y1="79389" x2="39549" y2="79389"/>
                        <a14:foregroundMark x1="35246" y1="91985" x2="35246" y2="91985"/>
                        <a14:foregroundMark x1="47951" y1="84733" x2="47951" y2="84733"/>
                        <a14:foregroundMark x1="54098" y1="86260" x2="54098" y2="86260"/>
                        <a14:foregroundMark x1="47951" y1="91221" x2="47951" y2="91221"/>
                        <a14:foregroundMark x1="85451" y1="82443" x2="85451" y2="82443"/>
                        <a14:foregroundMark x1="15779" y1="19084" x2="15779" y2="19084"/>
                        <a14:foregroundMark x1="26639" y1="4962" x2="26639" y2="4962"/>
                        <a14:backgroundMark x1="65369" y1="43130" x2="65369" y2="43130"/>
                        <a14:backgroundMark x1="47746" y1="59924" x2="47746" y2="59924"/>
                        <a14:backgroundMark x1="46721" y1="61069" x2="46721" y2="610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67231" y="6398450"/>
            <a:ext cx="924769" cy="45955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292;p26">
            <a:extLst>
              <a:ext uri="{FF2B5EF4-FFF2-40B4-BE49-F238E27FC236}">
                <a16:creationId xmlns:a16="http://schemas.microsoft.com/office/drawing/2014/main" id="{46FCE711-1806-4774-B638-F58617D8C638}"/>
              </a:ext>
            </a:extLst>
          </p:cNvPr>
          <p:cNvSpPr/>
          <p:nvPr/>
        </p:nvSpPr>
        <p:spPr>
          <a:xfrm>
            <a:off x="3597231" y="5586950"/>
            <a:ext cx="2363954" cy="471928"/>
          </a:xfrm>
          <a:prstGeom prst="roundRect">
            <a:avLst>
              <a:gd name="adj" fmla="val 16667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spcFirstLastPara="1" wrap="square" lIns="91425" tIns="45700" rIns="91425" bIns="45700" anchor="ctr" anchorCtr="0">
            <a:noAutofit/>
          </a:bodyPr>
          <a:lstStyle/>
          <a:p>
            <a:pPr marL="180000" marR="0" lvl="0" indent="-657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nl-NL" b="0" i="0" u="none" strike="noStrike" cap="none" dirty="0">
                <a:solidFill>
                  <a:srgbClr val="0D5672"/>
                </a:solidFill>
                <a:latin typeface="Calibri"/>
                <a:ea typeface="Calibri"/>
                <a:cs typeface="Calibri"/>
                <a:sym typeface="Calibri"/>
              </a:rPr>
              <a:t>time of </a:t>
            </a:r>
            <a:r>
              <a:rPr lang="nl-NL" b="0" i="0" u="none" strike="noStrike" cap="none" dirty="0" err="1">
                <a:solidFill>
                  <a:srgbClr val="0D5672"/>
                </a:solidFill>
                <a:latin typeface="Calibri"/>
                <a:ea typeface="Calibri"/>
                <a:cs typeface="Calibri"/>
                <a:sym typeface="Calibri"/>
              </a:rPr>
              <a:t>carrying</a:t>
            </a:r>
            <a:r>
              <a:rPr lang="nl-NL" b="0" i="0" u="none" strike="noStrike" cap="none" dirty="0">
                <a:solidFill>
                  <a:srgbClr val="0D5672"/>
                </a:solidFill>
                <a:latin typeface="Calibri"/>
                <a:ea typeface="Calibri"/>
                <a:cs typeface="Calibri"/>
                <a:sym typeface="Calibri"/>
              </a:rPr>
              <a:t> * </a:t>
            </a:r>
            <a:r>
              <a:rPr lang="nl-NL" b="0" i="0" u="none" strike="noStrike" cap="none" dirty="0" err="1">
                <a:solidFill>
                  <a:srgbClr val="0D5672"/>
                </a:solidFill>
                <a:latin typeface="Calibri"/>
                <a:ea typeface="Calibri"/>
                <a:cs typeface="Calibri"/>
                <a:sym typeface="Calibri"/>
              </a:rPr>
              <a:t>weight</a:t>
            </a:r>
            <a:endParaRPr lang="nl-NL" b="0" i="0" u="none" strike="noStrike" cap="none" dirty="0">
              <a:solidFill>
                <a:srgbClr val="0D567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317BADF-1A93-488F-BFAF-648A3645CC46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2919046" y="4994031"/>
            <a:ext cx="678185" cy="8288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18140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4"/>
          <p:cNvSpPr txBox="1">
            <a:spLocks noGrp="1"/>
          </p:cNvSpPr>
          <p:nvPr>
            <p:ph type="title"/>
          </p:nvPr>
        </p:nvSpPr>
        <p:spPr>
          <a:xfrm>
            <a:off x="994050" y="156249"/>
            <a:ext cx="10058400" cy="14880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/>
              <a:t>Main character</a:t>
            </a:r>
            <a:endParaRPr/>
          </a:p>
        </p:txBody>
      </p:sp>
      <p:pic>
        <p:nvPicPr>
          <p:cNvPr id="110" name="Google Shape;11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4050" y="2189122"/>
            <a:ext cx="4821475" cy="353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46375" y="2189125"/>
            <a:ext cx="5110503" cy="353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104;p13">
            <a:extLst>
              <a:ext uri="{FF2B5EF4-FFF2-40B4-BE49-F238E27FC236}">
                <a16:creationId xmlns:a16="http://schemas.microsoft.com/office/drawing/2014/main" id="{134ACEA8-DC8D-4C8E-B37A-3B0409F53A57}"/>
              </a:ext>
            </a:extLst>
          </p:cNvPr>
          <p:cNvPicPr preferRelativeResize="0"/>
          <p:nvPr/>
        </p:nvPicPr>
        <p:blipFill rotWithShape="1">
          <a:blip r:embed="rId5" cstate="hqprint">
            <a:alphaModFix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962" b="91985" l="6352" r="89139">
                        <a14:foregroundMark x1="37090" y1="33969" x2="37090" y2="33969"/>
                        <a14:foregroundMark x1="35041" y1="27481" x2="29508" y2="35115"/>
                        <a14:foregroundMark x1="32992" y1="34351" x2="33402" y2="34733"/>
                        <a14:foregroundMark x1="36885" y1="30916" x2="35246" y2="39313"/>
                        <a14:foregroundMark x1="20287" y1="7252" x2="21107" y2="8015"/>
                        <a14:foregroundMark x1="23566" y1="6107" x2="23975" y2="5344"/>
                        <a14:foregroundMark x1="13934" y1="26336" x2="14344" y2="24427"/>
                        <a14:foregroundMark x1="6762" y1="29008" x2="7172" y2="27481"/>
                        <a14:foregroundMark x1="9426" y1="21374" x2="9426" y2="21374"/>
                        <a14:foregroundMark x1="11885" y1="16031" x2="11885" y2="16031"/>
                        <a14:foregroundMark x1="14754" y1="11832" x2="14754" y2="11832"/>
                        <a14:foregroundMark x1="18238" y1="14122" x2="18238" y2="14122"/>
                        <a14:foregroundMark x1="32787" y1="74427" x2="32787" y2="74427"/>
                        <a14:foregroundMark x1="29098" y1="85878" x2="29098" y2="85878"/>
                        <a14:foregroundMark x1="30943" y1="82443" x2="30943" y2="82443"/>
                        <a14:foregroundMark x1="39549" y1="79389" x2="39549" y2="79389"/>
                        <a14:foregroundMark x1="35246" y1="91985" x2="35246" y2="91985"/>
                        <a14:foregroundMark x1="47951" y1="84733" x2="47951" y2="84733"/>
                        <a14:foregroundMark x1="54098" y1="86260" x2="54098" y2="86260"/>
                        <a14:foregroundMark x1="47951" y1="91221" x2="47951" y2="91221"/>
                        <a14:foregroundMark x1="85451" y1="82443" x2="85451" y2="82443"/>
                        <a14:foregroundMark x1="15779" y1="19084" x2="15779" y2="19084"/>
                        <a14:foregroundMark x1="26639" y1="4962" x2="26639" y2="4962"/>
                        <a14:backgroundMark x1="65369" y1="43130" x2="65369" y2="43130"/>
                        <a14:backgroundMark x1="47746" y1="59924" x2="47746" y2="59924"/>
                        <a14:backgroundMark x1="46721" y1="61069" x2="46721" y2="610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67231" y="6398450"/>
            <a:ext cx="924769" cy="45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6"/>
          <p:cNvSpPr/>
          <p:nvPr/>
        </p:nvSpPr>
        <p:spPr>
          <a:xfrm>
            <a:off x="4321635" y="2610641"/>
            <a:ext cx="3558900" cy="628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158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Google Shape;288;p26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lang="nl-NL"/>
              <a:t>Model</a:t>
            </a:r>
            <a:endParaRPr/>
          </a:p>
        </p:txBody>
      </p:sp>
      <p:sp>
        <p:nvSpPr>
          <p:cNvPr id="289" name="Google Shape;289;p26"/>
          <p:cNvSpPr/>
          <p:nvPr/>
        </p:nvSpPr>
        <p:spPr>
          <a:xfrm>
            <a:off x="2114150" y="2331800"/>
            <a:ext cx="2196900" cy="11769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00ACEE"/>
              </a:gs>
              <a:gs pos="34000">
                <a:srgbClr val="02ACED"/>
              </a:gs>
              <a:gs pos="70000">
                <a:srgbClr val="00B0F5"/>
              </a:gs>
              <a:gs pos="100000">
                <a:srgbClr val="12B1EE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sz="2400" b="0" i="0" u="none" strike="noStrike" cap="none">
                <a:solidFill>
                  <a:srgbClr val="0D5672"/>
                </a:solidFill>
                <a:latin typeface="Calibri"/>
                <a:ea typeface="Calibri"/>
                <a:cs typeface="Calibri"/>
                <a:sym typeface="Calibri"/>
              </a:rPr>
              <a:t>Ants</a:t>
            </a:r>
            <a:endParaRPr sz="2400" b="0" i="0" u="none" strike="noStrike" cap="none">
              <a:solidFill>
                <a:srgbClr val="0D567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" name="Google Shape;290;p26"/>
          <p:cNvSpPr/>
          <p:nvPr/>
        </p:nvSpPr>
        <p:spPr>
          <a:xfrm>
            <a:off x="7880962" y="2331800"/>
            <a:ext cx="2196900" cy="11769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00ACEE"/>
              </a:gs>
              <a:gs pos="34000">
                <a:srgbClr val="02ACED"/>
              </a:gs>
              <a:gs pos="70000">
                <a:srgbClr val="00B0F5"/>
              </a:gs>
              <a:gs pos="100000">
                <a:srgbClr val="12B1EE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sz="2400" b="0" i="0" u="none" strike="noStrike" cap="none">
                <a:solidFill>
                  <a:srgbClr val="0D5672"/>
                </a:solidFill>
                <a:latin typeface="Calibri"/>
                <a:ea typeface="Calibri"/>
                <a:cs typeface="Calibri"/>
                <a:sym typeface="Calibri"/>
              </a:rPr>
              <a:t>Larvae</a:t>
            </a:r>
            <a:endParaRPr sz="2400" b="0" i="0" u="none" strike="noStrike" cap="none">
              <a:solidFill>
                <a:srgbClr val="0D567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1" name="Google Shape;291;p26"/>
          <p:cNvSpPr/>
          <p:nvPr/>
        </p:nvSpPr>
        <p:spPr>
          <a:xfrm>
            <a:off x="2114150" y="3638477"/>
            <a:ext cx="2196900" cy="1809900"/>
          </a:xfrm>
          <a:prstGeom prst="roundRect">
            <a:avLst>
              <a:gd name="adj" fmla="val 16667"/>
            </a:avLst>
          </a:prstGeom>
          <a:solidFill>
            <a:srgbClr val="C9F0FF"/>
          </a:solidFill>
          <a:ln>
            <a:noFill/>
          </a:ln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180000" marR="0" lvl="0" indent="-180000" algn="l" rtl="0">
              <a:spcBef>
                <a:spcPts val="0"/>
              </a:spcBef>
              <a:spcAft>
                <a:spcPts val="0"/>
              </a:spcAft>
              <a:buClr>
                <a:srgbClr val="0D5672"/>
              </a:buClr>
              <a:buSzPts val="1800"/>
              <a:buFont typeface="Arial"/>
              <a:buChar char="•"/>
            </a:pPr>
            <a:r>
              <a:rPr lang="nl-NL" sz="1800" b="0" i="0" u="none" strike="noStrike" cap="none" dirty="0" err="1">
                <a:solidFill>
                  <a:srgbClr val="0D5672"/>
                </a:solidFill>
                <a:latin typeface="Calibri"/>
                <a:ea typeface="Calibri"/>
                <a:cs typeface="Calibri"/>
                <a:sym typeface="Calibri"/>
              </a:rPr>
              <a:t>Vision</a:t>
            </a:r>
            <a:endParaRPr sz="1800" b="0" i="0" u="none" strike="noStrike" cap="none" dirty="0">
              <a:solidFill>
                <a:srgbClr val="0D567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80000" marR="0" lvl="0" indent="-180000" algn="l" rtl="0">
              <a:spcBef>
                <a:spcPts val="0"/>
              </a:spcBef>
              <a:spcAft>
                <a:spcPts val="0"/>
              </a:spcAft>
              <a:buClr>
                <a:srgbClr val="0D5672"/>
              </a:buClr>
              <a:buSzPts val="1800"/>
              <a:buFont typeface="Arial"/>
              <a:buChar char="•"/>
            </a:pPr>
            <a:r>
              <a:rPr lang="nl-NL" sz="1800" b="0" i="0" u="none" strike="noStrike" cap="none" dirty="0">
                <a:solidFill>
                  <a:srgbClr val="0D5672"/>
                </a:solidFill>
                <a:latin typeface="Calibri"/>
                <a:ea typeface="Calibri"/>
                <a:cs typeface="Calibri"/>
                <a:sym typeface="Calibri"/>
              </a:rPr>
              <a:t>Speed</a:t>
            </a:r>
            <a:endParaRPr dirty="0"/>
          </a:p>
          <a:p>
            <a:pPr marL="180000" marR="0" lvl="0" indent="-180000" algn="l" rtl="0">
              <a:spcBef>
                <a:spcPts val="0"/>
              </a:spcBef>
              <a:spcAft>
                <a:spcPts val="0"/>
              </a:spcAft>
              <a:buClr>
                <a:srgbClr val="0D5672"/>
              </a:buClr>
              <a:buSzPts val="1800"/>
              <a:buFont typeface="Arial"/>
              <a:buChar char="•"/>
            </a:pPr>
            <a:r>
              <a:rPr lang="nl-NL" sz="1800" b="0" i="0" u="none" strike="noStrike" cap="none" dirty="0">
                <a:solidFill>
                  <a:srgbClr val="0D5672"/>
                </a:solidFill>
                <a:latin typeface="Calibri"/>
                <a:ea typeface="Calibri"/>
                <a:cs typeface="Calibri"/>
                <a:sym typeface="Calibri"/>
              </a:rPr>
              <a:t>Pick-up range</a:t>
            </a:r>
            <a:endParaRPr dirty="0"/>
          </a:p>
          <a:p>
            <a:pPr marL="180000" marR="0" lvl="0" indent="-180000" algn="l" rtl="0">
              <a:spcBef>
                <a:spcPts val="0"/>
              </a:spcBef>
              <a:spcAft>
                <a:spcPts val="0"/>
              </a:spcAft>
              <a:buClr>
                <a:srgbClr val="0D5672"/>
              </a:buClr>
              <a:buSzPts val="1800"/>
              <a:buFont typeface="Arial"/>
              <a:buChar char="•"/>
            </a:pPr>
            <a:r>
              <a:rPr lang="nl-NL" sz="1800" b="0" i="0" u="none" strike="noStrike" cap="none" dirty="0" err="1">
                <a:solidFill>
                  <a:srgbClr val="0D5672"/>
                </a:solidFill>
                <a:latin typeface="Calibri"/>
                <a:ea typeface="Calibri"/>
                <a:cs typeface="Calibri"/>
                <a:sym typeface="Calibri"/>
              </a:rPr>
              <a:t>Tiredness</a:t>
            </a:r>
            <a:endParaRPr lang="nl-NL" sz="1800" b="0" i="0" u="none" strike="noStrike" cap="none" dirty="0">
              <a:solidFill>
                <a:srgbClr val="0D567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80000" marR="0" lvl="0" indent="-180000" algn="l" rtl="0">
              <a:spcBef>
                <a:spcPts val="0"/>
              </a:spcBef>
              <a:spcAft>
                <a:spcPts val="0"/>
              </a:spcAft>
              <a:buClr>
                <a:srgbClr val="0D5672"/>
              </a:buClr>
              <a:buSzPts val="1800"/>
              <a:buFont typeface="Arial"/>
              <a:buChar char="•"/>
            </a:pPr>
            <a:endParaRPr sz="1800" b="0" i="0" u="none" strike="noStrike" cap="none" dirty="0">
              <a:solidFill>
                <a:srgbClr val="0D567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2" name="Google Shape;292;p26"/>
          <p:cNvSpPr/>
          <p:nvPr/>
        </p:nvSpPr>
        <p:spPr>
          <a:xfrm>
            <a:off x="7880962" y="3638477"/>
            <a:ext cx="2196900" cy="1809900"/>
          </a:xfrm>
          <a:prstGeom prst="roundRect">
            <a:avLst>
              <a:gd name="adj" fmla="val 16667"/>
            </a:avLst>
          </a:prstGeom>
          <a:solidFill>
            <a:srgbClr val="C9F0FF"/>
          </a:solidFill>
          <a:ln>
            <a:noFill/>
          </a:ln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180000" marR="0" lvl="0" indent="-180000" algn="l" rtl="0">
              <a:spcBef>
                <a:spcPts val="0"/>
              </a:spcBef>
              <a:spcAft>
                <a:spcPts val="0"/>
              </a:spcAft>
              <a:buClr>
                <a:srgbClr val="0D5672"/>
              </a:buClr>
              <a:buSzPts val="1800"/>
              <a:buFont typeface="Arial"/>
              <a:buChar char="•"/>
            </a:pPr>
            <a:r>
              <a:rPr lang="nl-NL" sz="1800" b="0" i="0" u="none" strike="noStrike" cap="none">
                <a:solidFill>
                  <a:srgbClr val="0D5672"/>
                </a:solidFill>
                <a:latin typeface="Calibri"/>
                <a:ea typeface="Calibri"/>
                <a:cs typeface="Calibri"/>
                <a:sym typeface="Calibri"/>
              </a:rPr>
              <a:t>Type</a:t>
            </a:r>
            <a:endParaRPr/>
          </a:p>
          <a:p>
            <a:pPr marL="180000" marR="0" lvl="0" indent="-180000" algn="l" rtl="0">
              <a:spcBef>
                <a:spcPts val="0"/>
              </a:spcBef>
              <a:spcAft>
                <a:spcPts val="0"/>
              </a:spcAft>
              <a:buClr>
                <a:srgbClr val="0D5672"/>
              </a:buClr>
              <a:buSzPts val="1800"/>
              <a:buFont typeface="Arial"/>
              <a:buChar char="•"/>
            </a:pPr>
            <a:r>
              <a:rPr lang="nl-NL" sz="1800" b="0" i="0" u="none" strike="noStrike" cap="none">
                <a:solidFill>
                  <a:srgbClr val="0D5672"/>
                </a:solidFill>
                <a:latin typeface="Calibri"/>
                <a:ea typeface="Calibri"/>
                <a:cs typeface="Calibri"/>
                <a:sym typeface="Calibri"/>
              </a:rPr>
              <a:t>Weight</a:t>
            </a:r>
            <a:endParaRPr sz="1800" b="0" i="0" u="none" strike="noStrike" cap="none">
              <a:solidFill>
                <a:srgbClr val="0D567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80000" marR="0" lvl="0" indent="-180000" algn="l" rtl="0">
              <a:spcBef>
                <a:spcPts val="0"/>
              </a:spcBef>
              <a:spcAft>
                <a:spcPts val="0"/>
              </a:spcAft>
              <a:buClr>
                <a:srgbClr val="0D5672"/>
              </a:buClr>
              <a:buSzPts val="1800"/>
              <a:buFont typeface="Arial"/>
              <a:buChar char="•"/>
            </a:pPr>
            <a:r>
              <a:rPr lang="nl-NL" sz="1800" b="0" i="0" u="none" strike="noStrike" cap="none">
                <a:solidFill>
                  <a:srgbClr val="0D5672"/>
                </a:solidFill>
                <a:latin typeface="Calibri"/>
                <a:ea typeface="Calibri"/>
                <a:cs typeface="Calibri"/>
                <a:sym typeface="Calibri"/>
              </a:rPr>
              <a:t>Care domain</a:t>
            </a:r>
            <a:endParaRPr/>
          </a:p>
          <a:p>
            <a:pPr marL="180000" marR="0" lvl="0" indent="-180000" algn="l" rtl="0">
              <a:spcBef>
                <a:spcPts val="0"/>
              </a:spcBef>
              <a:spcAft>
                <a:spcPts val="0"/>
              </a:spcAft>
              <a:buClr>
                <a:srgbClr val="0D5672"/>
              </a:buClr>
              <a:buSzPts val="1800"/>
              <a:buFont typeface="Arial"/>
              <a:buChar char="•"/>
            </a:pPr>
            <a:r>
              <a:rPr lang="nl-NL" sz="1800" b="0" i="0" u="none" strike="noStrike" cap="none">
                <a:solidFill>
                  <a:srgbClr val="0D5672"/>
                </a:solidFill>
                <a:latin typeface="Calibri"/>
                <a:ea typeface="Calibri"/>
                <a:cs typeface="Calibri"/>
                <a:sym typeface="Calibri"/>
              </a:rPr>
              <a:t>Pheromones</a:t>
            </a:r>
            <a:endParaRPr sz="1800" b="0" i="0" u="none" strike="noStrike" cap="none">
              <a:solidFill>
                <a:srgbClr val="0D567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80000" marR="0" lvl="0" indent="-657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D567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3" name="Google Shape;293;p26"/>
          <p:cNvSpPr/>
          <p:nvPr/>
        </p:nvSpPr>
        <p:spPr>
          <a:xfrm>
            <a:off x="4614149" y="3149290"/>
            <a:ext cx="2644200" cy="16338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58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sz="1600" b="1" i="0" u="none" strike="noStrike" cap="none">
                <a:solidFill>
                  <a:srgbClr val="0D5672"/>
                </a:solidFill>
                <a:latin typeface="Calibri"/>
                <a:ea typeface="Calibri"/>
                <a:cs typeface="Calibri"/>
                <a:sym typeface="Calibri"/>
              </a:rPr>
              <a:t>Carry</a:t>
            </a:r>
            <a:endParaRPr sz="1400" b="1" i="0" u="none" strike="noStrike" cap="none">
              <a:solidFill>
                <a:srgbClr val="0D567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sz="1500" b="0" i="0" u="none" strike="noStrike" cap="none">
                <a:solidFill>
                  <a:srgbClr val="0D5672"/>
                </a:solidFill>
                <a:latin typeface="Calibri"/>
                <a:ea typeface="Calibri"/>
                <a:cs typeface="Calibri"/>
                <a:sym typeface="Calibri"/>
              </a:rPr>
              <a:t>Pick up if not enough room around larva</a:t>
            </a:r>
            <a:endParaRPr sz="1500" b="0" i="0" u="none" strike="noStrike" cap="none">
              <a:solidFill>
                <a:srgbClr val="0D567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sz="1500" b="0" i="0" u="none" strike="noStrike" cap="none">
                <a:solidFill>
                  <a:srgbClr val="0D5672"/>
                </a:solidFill>
                <a:latin typeface="Calibri"/>
                <a:ea typeface="Calibri"/>
                <a:cs typeface="Calibri"/>
                <a:sym typeface="Calibri"/>
              </a:rPr>
              <a:t>Drop when enough room </a:t>
            </a:r>
            <a:r>
              <a:rPr lang="nl-NL" sz="1500" b="0" i="0" u="sng" strike="noStrike" cap="none">
                <a:solidFill>
                  <a:srgbClr val="0D5672"/>
                </a:solidFill>
                <a:latin typeface="Calibri"/>
                <a:ea typeface="Calibri"/>
                <a:cs typeface="Calibri"/>
                <a:sym typeface="Calibri"/>
              </a:rPr>
              <a:t>or</a:t>
            </a:r>
            <a:r>
              <a:rPr lang="nl-NL" sz="1500" b="0" i="0" u="none" strike="noStrike" cap="none">
                <a:solidFill>
                  <a:srgbClr val="0D5672"/>
                </a:solidFill>
                <a:latin typeface="Calibri"/>
                <a:ea typeface="Calibri"/>
                <a:cs typeface="Calibri"/>
                <a:sym typeface="Calibri"/>
              </a:rPr>
              <a:t> ant too tired</a:t>
            </a:r>
            <a:endParaRPr sz="1600" b="1" i="0" u="none" strike="noStrike" cap="none">
              <a:solidFill>
                <a:srgbClr val="0D567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" name="Google Shape;104;p13">
            <a:extLst>
              <a:ext uri="{FF2B5EF4-FFF2-40B4-BE49-F238E27FC236}">
                <a16:creationId xmlns:a16="http://schemas.microsoft.com/office/drawing/2014/main" id="{8BF13582-02BD-448C-800B-E42E1F85AADC}"/>
              </a:ext>
            </a:extLst>
          </p:cNvPr>
          <p:cNvPicPr preferRelativeResize="0"/>
          <p:nvPr/>
        </p:nvPicPr>
        <p:blipFill rotWithShape="1">
          <a:blip r:embed="rId3" cstate="hqprint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962" b="91985" l="6352" r="89139">
                        <a14:foregroundMark x1="37090" y1="33969" x2="37090" y2="33969"/>
                        <a14:foregroundMark x1="35041" y1="27481" x2="29508" y2="35115"/>
                        <a14:foregroundMark x1="32992" y1="34351" x2="33402" y2="34733"/>
                        <a14:foregroundMark x1="36885" y1="30916" x2="35246" y2="39313"/>
                        <a14:foregroundMark x1="20287" y1="7252" x2="21107" y2="8015"/>
                        <a14:foregroundMark x1="23566" y1="6107" x2="23975" y2="5344"/>
                        <a14:foregroundMark x1="13934" y1="26336" x2="14344" y2="24427"/>
                        <a14:foregroundMark x1="6762" y1="29008" x2="7172" y2="27481"/>
                        <a14:foregroundMark x1="9426" y1="21374" x2="9426" y2="21374"/>
                        <a14:foregroundMark x1="11885" y1="16031" x2="11885" y2="16031"/>
                        <a14:foregroundMark x1="14754" y1="11832" x2="14754" y2="11832"/>
                        <a14:foregroundMark x1="18238" y1="14122" x2="18238" y2="14122"/>
                        <a14:foregroundMark x1="32787" y1="74427" x2="32787" y2="74427"/>
                        <a14:foregroundMark x1="29098" y1="85878" x2="29098" y2="85878"/>
                        <a14:foregroundMark x1="30943" y1="82443" x2="30943" y2="82443"/>
                        <a14:foregroundMark x1="39549" y1="79389" x2="39549" y2="79389"/>
                        <a14:foregroundMark x1="35246" y1="91985" x2="35246" y2="91985"/>
                        <a14:foregroundMark x1="47951" y1="84733" x2="47951" y2="84733"/>
                        <a14:foregroundMark x1="54098" y1="86260" x2="54098" y2="86260"/>
                        <a14:foregroundMark x1="47951" y1="91221" x2="47951" y2="91221"/>
                        <a14:foregroundMark x1="85451" y1="82443" x2="85451" y2="82443"/>
                        <a14:foregroundMark x1="15779" y1="19084" x2="15779" y2="19084"/>
                        <a14:foregroundMark x1="26639" y1="4962" x2="26639" y2="4962"/>
                        <a14:backgroundMark x1="65369" y1="43130" x2="65369" y2="43130"/>
                        <a14:backgroundMark x1="47746" y1="59924" x2="47746" y2="59924"/>
                        <a14:backgroundMark x1="46721" y1="61069" x2="46721" y2="610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67231" y="6398450"/>
            <a:ext cx="924769" cy="4595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552435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27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/>
              <a:t>Model demonstration</a:t>
            </a:r>
            <a:endParaRPr/>
          </a:p>
        </p:txBody>
      </p:sp>
      <p:sp>
        <p:nvSpPr>
          <p:cNvPr id="299" name="Google Shape;299;p27"/>
          <p:cNvSpPr txBox="1"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00"/>
          </a:xfrm>
          <a:prstGeom prst="rect">
            <a:avLst/>
          </a:prstGeom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20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C3C0DCF-AEE6-45BB-8800-85A8813BFA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5417" y="1845734"/>
            <a:ext cx="6341165" cy="4383835"/>
          </a:xfrm>
          <a:prstGeom prst="rect">
            <a:avLst/>
          </a:prstGeom>
          <a:ln w="19050">
            <a:solidFill>
              <a:schemeClr val="bg2"/>
            </a:solidFill>
          </a:ln>
        </p:spPr>
      </p:pic>
      <p:pic>
        <p:nvPicPr>
          <p:cNvPr id="8" name="Google Shape;104;p13">
            <a:extLst>
              <a:ext uri="{FF2B5EF4-FFF2-40B4-BE49-F238E27FC236}">
                <a16:creationId xmlns:a16="http://schemas.microsoft.com/office/drawing/2014/main" id="{3FD423CB-7CD0-4395-8736-2BE4CADEB8D8}"/>
              </a:ext>
            </a:extLst>
          </p:cNvPr>
          <p:cNvPicPr preferRelativeResize="0"/>
          <p:nvPr/>
        </p:nvPicPr>
        <p:blipFill rotWithShape="1">
          <a:blip r:embed="rId4" cstate="hqprint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962" b="91985" l="6352" r="89139">
                        <a14:foregroundMark x1="37090" y1="33969" x2="37090" y2="33969"/>
                        <a14:foregroundMark x1="35041" y1="27481" x2="29508" y2="35115"/>
                        <a14:foregroundMark x1="32992" y1="34351" x2="33402" y2="34733"/>
                        <a14:foregroundMark x1="36885" y1="30916" x2="35246" y2="39313"/>
                        <a14:foregroundMark x1="20287" y1="7252" x2="21107" y2="8015"/>
                        <a14:foregroundMark x1="23566" y1="6107" x2="23975" y2="5344"/>
                        <a14:foregroundMark x1="13934" y1="26336" x2="14344" y2="24427"/>
                        <a14:foregroundMark x1="6762" y1="29008" x2="7172" y2="27481"/>
                        <a14:foregroundMark x1="9426" y1="21374" x2="9426" y2="21374"/>
                        <a14:foregroundMark x1="11885" y1="16031" x2="11885" y2="16031"/>
                        <a14:foregroundMark x1="14754" y1="11832" x2="14754" y2="11832"/>
                        <a14:foregroundMark x1="18238" y1="14122" x2="18238" y2="14122"/>
                        <a14:foregroundMark x1="32787" y1="74427" x2="32787" y2="74427"/>
                        <a14:foregroundMark x1="29098" y1="85878" x2="29098" y2="85878"/>
                        <a14:foregroundMark x1="30943" y1="82443" x2="30943" y2="82443"/>
                        <a14:foregroundMark x1="39549" y1="79389" x2="39549" y2="79389"/>
                        <a14:foregroundMark x1="35246" y1="91985" x2="35246" y2="91985"/>
                        <a14:foregroundMark x1="47951" y1="84733" x2="47951" y2="84733"/>
                        <a14:foregroundMark x1="54098" y1="86260" x2="54098" y2="86260"/>
                        <a14:foregroundMark x1="47951" y1="91221" x2="47951" y2="91221"/>
                        <a14:foregroundMark x1="85451" y1="82443" x2="85451" y2="82443"/>
                        <a14:foregroundMark x1="15779" y1="19084" x2="15779" y2="19084"/>
                        <a14:foregroundMark x1="26639" y1="4962" x2="26639" y2="4962"/>
                        <a14:backgroundMark x1="65369" y1="43130" x2="65369" y2="43130"/>
                        <a14:backgroundMark x1="47746" y1="59924" x2="47746" y2="59924"/>
                        <a14:backgroundMark x1="46721" y1="61069" x2="46721" y2="610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67231" y="6398450"/>
            <a:ext cx="924769" cy="45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37513" y="2057400"/>
            <a:ext cx="2504723" cy="3743575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06" name="Google Shape;306;p28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/>
              <a:t>Initial placing</a:t>
            </a:r>
            <a:br>
              <a:rPr lang="nl-NL"/>
            </a:br>
            <a:r>
              <a:rPr lang="nl-NL" sz="3600"/>
              <a:t>bottom vs. center</a:t>
            </a:r>
            <a:endParaRPr sz="3600"/>
          </a:p>
        </p:txBody>
      </p:sp>
      <p:pic>
        <p:nvPicPr>
          <p:cNvPr id="307" name="Google Shape;307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54727" y="2057390"/>
            <a:ext cx="2504723" cy="3743575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08" name="Google Shape;308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61094" y="2057400"/>
            <a:ext cx="2504724" cy="3743565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09" name="Google Shape;309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2550" y="2057391"/>
            <a:ext cx="2504723" cy="3743574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8" name="Google Shape;104;p13">
            <a:extLst>
              <a:ext uri="{FF2B5EF4-FFF2-40B4-BE49-F238E27FC236}">
                <a16:creationId xmlns:a16="http://schemas.microsoft.com/office/drawing/2014/main" id="{F0EC6672-930C-4789-87FC-42CD99AD6BFA}"/>
              </a:ext>
            </a:extLst>
          </p:cNvPr>
          <p:cNvPicPr preferRelativeResize="0"/>
          <p:nvPr/>
        </p:nvPicPr>
        <p:blipFill rotWithShape="1">
          <a:blip r:embed="rId7" cstate="hqprint">
            <a:alphaModFix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4962" b="91985" l="6352" r="89139">
                        <a14:foregroundMark x1="37090" y1="33969" x2="37090" y2="33969"/>
                        <a14:foregroundMark x1="35041" y1="27481" x2="29508" y2="35115"/>
                        <a14:foregroundMark x1="32992" y1="34351" x2="33402" y2="34733"/>
                        <a14:foregroundMark x1="36885" y1="30916" x2="35246" y2="39313"/>
                        <a14:foregroundMark x1="20287" y1="7252" x2="21107" y2="8015"/>
                        <a14:foregroundMark x1="23566" y1="6107" x2="23975" y2="5344"/>
                        <a14:foregroundMark x1="13934" y1="26336" x2="14344" y2="24427"/>
                        <a14:foregroundMark x1="6762" y1="29008" x2="7172" y2="27481"/>
                        <a14:foregroundMark x1="9426" y1="21374" x2="9426" y2="21374"/>
                        <a14:foregroundMark x1="11885" y1="16031" x2="11885" y2="16031"/>
                        <a14:foregroundMark x1="14754" y1="11832" x2="14754" y2="11832"/>
                        <a14:foregroundMark x1="18238" y1="14122" x2="18238" y2="14122"/>
                        <a14:foregroundMark x1="32787" y1="74427" x2="32787" y2="74427"/>
                        <a14:foregroundMark x1="29098" y1="85878" x2="29098" y2="85878"/>
                        <a14:foregroundMark x1="30943" y1="82443" x2="30943" y2="82443"/>
                        <a14:foregroundMark x1="39549" y1="79389" x2="39549" y2="79389"/>
                        <a14:foregroundMark x1="35246" y1="91985" x2="35246" y2="91985"/>
                        <a14:foregroundMark x1="47951" y1="84733" x2="47951" y2="84733"/>
                        <a14:foregroundMark x1="54098" y1="86260" x2="54098" y2="86260"/>
                        <a14:foregroundMark x1="47951" y1="91221" x2="47951" y2="91221"/>
                        <a14:foregroundMark x1="85451" y1="82443" x2="85451" y2="82443"/>
                        <a14:foregroundMark x1="15779" y1="19084" x2="15779" y2="19084"/>
                        <a14:foregroundMark x1="26639" y1="4962" x2="26639" y2="4962"/>
                        <a14:backgroundMark x1="65369" y1="43130" x2="65369" y2="43130"/>
                        <a14:backgroundMark x1="47746" y1="59924" x2="47746" y2="59924"/>
                        <a14:backgroundMark x1="46721" y1="61069" x2="46721" y2="610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67231" y="6398450"/>
            <a:ext cx="924769" cy="45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Chart 15">
            <a:extLst>
              <a:ext uri="{FF2B5EF4-FFF2-40B4-BE49-F238E27FC236}">
                <a16:creationId xmlns:a16="http://schemas.microsoft.com/office/drawing/2014/main" id="{F2E2F808-6679-4F85-A8A4-6262E5DC89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92064099"/>
              </p:ext>
            </p:extLst>
          </p:nvPr>
        </p:nvGraphicFramePr>
        <p:xfrm>
          <a:off x="6219123" y="2050522"/>
          <a:ext cx="5587365" cy="360997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8" name="Chart 17">
            <a:extLst>
              <a:ext uri="{FF2B5EF4-FFF2-40B4-BE49-F238E27FC236}">
                <a16:creationId xmlns:a16="http://schemas.microsoft.com/office/drawing/2014/main" id="{59F41512-35E6-4173-9220-A6E79DADE6F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93861263"/>
              </p:ext>
            </p:extLst>
          </p:nvPr>
        </p:nvGraphicFramePr>
        <p:xfrm>
          <a:off x="366463" y="2050522"/>
          <a:ext cx="5606415" cy="361568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323" name="Google Shape;323;p30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/>
              <a:t>Initial placing</a:t>
            </a:r>
            <a:br>
              <a:rPr lang="nl-NL"/>
            </a:br>
            <a:r>
              <a:rPr lang="nl-NL" sz="3600"/>
              <a:t>bottom vs. center</a:t>
            </a:r>
            <a:endParaRPr sz="3600"/>
          </a:p>
        </p:txBody>
      </p:sp>
      <p:cxnSp>
        <p:nvCxnSpPr>
          <p:cNvPr id="324" name="Google Shape;324;p30"/>
          <p:cNvCxnSpPr>
            <a:cxnSpLocks/>
          </p:cNvCxnSpPr>
          <p:nvPr/>
        </p:nvCxnSpPr>
        <p:spPr>
          <a:xfrm>
            <a:off x="711305" y="3359898"/>
            <a:ext cx="0" cy="495611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" name="Google Shape;324;p30">
            <a:extLst>
              <a:ext uri="{FF2B5EF4-FFF2-40B4-BE49-F238E27FC236}">
                <a16:creationId xmlns:a16="http://schemas.microsoft.com/office/drawing/2014/main" id="{6E2EC094-5EFE-46D7-B267-FDDCFA8B54C5}"/>
              </a:ext>
            </a:extLst>
          </p:cNvPr>
          <p:cNvCxnSpPr>
            <a:cxnSpLocks/>
          </p:cNvCxnSpPr>
          <p:nvPr/>
        </p:nvCxnSpPr>
        <p:spPr>
          <a:xfrm>
            <a:off x="6562545" y="3359898"/>
            <a:ext cx="0" cy="495611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2" name="Google Shape;104;p13">
            <a:extLst>
              <a:ext uri="{FF2B5EF4-FFF2-40B4-BE49-F238E27FC236}">
                <a16:creationId xmlns:a16="http://schemas.microsoft.com/office/drawing/2014/main" id="{D14A5245-A06C-4FB8-8FFE-796FFFC2FBF3}"/>
              </a:ext>
            </a:extLst>
          </p:cNvPr>
          <p:cNvPicPr preferRelativeResize="0"/>
          <p:nvPr/>
        </p:nvPicPr>
        <p:blipFill rotWithShape="1">
          <a:blip r:embed="rId5" cstate="hqprint">
            <a:alphaModFix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962" b="91985" l="6352" r="89139">
                        <a14:foregroundMark x1="37090" y1="33969" x2="37090" y2="33969"/>
                        <a14:foregroundMark x1="35041" y1="27481" x2="29508" y2="35115"/>
                        <a14:foregroundMark x1="32992" y1="34351" x2="33402" y2="34733"/>
                        <a14:foregroundMark x1="36885" y1="30916" x2="35246" y2="39313"/>
                        <a14:foregroundMark x1="20287" y1="7252" x2="21107" y2="8015"/>
                        <a14:foregroundMark x1="23566" y1="6107" x2="23975" y2="5344"/>
                        <a14:foregroundMark x1="13934" y1="26336" x2="14344" y2="24427"/>
                        <a14:foregroundMark x1="6762" y1="29008" x2="7172" y2="27481"/>
                        <a14:foregroundMark x1="9426" y1="21374" x2="9426" y2="21374"/>
                        <a14:foregroundMark x1="11885" y1="16031" x2="11885" y2="16031"/>
                        <a14:foregroundMark x1="14754" y1="11832" x2="14754" y2="11832"/>
                        <a14:foregroundMark x1="18238" y1="14122" x2="18238" y2="14122"/>
                        <a14:foregroundMark x1="32787" y1="74427" x2="32787" y2="74427"/>
                        <a14:foregroundMark x1="29098" y1="85878" x2="29098" y2="85878"/>
                        <a14:foregroundMark x1="30943" y1="82443" x2="30943" y2="82443"/>
                        <a14:foregroundMark x1="39549" y1="79389" x2="39549" y2="79389"/>
                        <a14:foregroundMark x1="35246" y1="91985" x2="35246" y2="91985"/>
                        <a14:foregroundMark x1="47951" y1="84733" x2="47951" y2="84733"/>
                        <a14:foregroundMark x1="54098" y1="86260" x2="54098" y2="86260"/>
                        <a14:foregroundMark x1="47951" y1="91221" x2="47951" y2="91221"/>
                        <a14:foregroundMark x1="85451" y1="82443" x2="85451" y2="82443"/>
                        <a14:foregroundMark x1="15779" y1="19084" x2="15779" y2="19084"/>
                        <a14:foregroundMark x1="26639" y1="4962" x2="26639" y2="4962"/>
                        <a14:backgroundMark x1="65369" y1="43130" x2="65369" y2="43130"/>
                        <a14:backgroundMark x1="47746" y1="59924" x2="47746" y2="59924"/>
                        <a14:backgroundMark x1="46721" y1="61069" x2="46721" y2="610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67231" y="6398450"/>
            <a:ext cx="924769" cy="45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2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/>
              <a:t>Care domain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sz="4000"/>
              <a:t>proportional to weight vs. equal for all larvae</a:t>
            </a:r>
            <a:endParaRPr sz="4000"/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CA83E8DA-4A7F-4DF0-919F-7B344565EE8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18655225"/>
              </p:ext>
            </p:extLst>
          </p:nvPr>
        </p:nvGraphicFramePr>
        <p:xfrm>
          <a:off x="366463" y="2050522"/>
          <a:ext cx="5606415" cy="361568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82801DA2-0757-4686-9B23-6D0C1BE8BA7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95417509"/>
              </p:ext>
            </p:extLst>
          </p:nvPr>
        </p:nvGraphicFramePr>
        <p:xfrm>
          <a:off x="6219124" y="2050522"/>
          <a:ext cx="5600700" cy="36137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9" name="Google Shape;104;p13">
            <a:extLst>
              <a:ext uri="{FF2B5EF4-FFF2-40B4-BE49-F238E27FC236}">
                <a16:creationId xmlns:a16="http://schemas.microsoft.com/office/drawing/2014/main" id="{F4CF5BAA-350C-4D1B-A5D4-7251142B68AC}"/>
              </a:ext>
            </a:extLst>
          </p:cNvPr>
          <p:cNvPicPr preferRelativeResize="0"/>
          <p:nvPr/>
        </p:nvPicPr>
        <p:blipFill rotWithShape="1">
          <a:blip r:embed="rId5" cstate="hqprint">
            <a:alphaModFix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962" b="91985" l="6352" r="89139">
                        <a14:foregroundMark x1="37090" y1="33969" x2="37090" y2="33969"/>
                        <a14:foregroundMark x1="35041" y1="27481" x2="29508" y2="35115"/>
                        <a14:foregroundMark x1="32992" y1="34351" x2="33402" y2="34733"/>
                        <a14:foregroundMark x1="36885" y1="30916" x2="35246" y2="39313"/>
                        <a14:foregroundMark x1="20287" y1="7252" x2="21107" y2="8015"/>
                        <a14:foregroundMark x1="23566" y1="6107" x2="23975" y2="5344"/>
                        <a14:foregroundMark x1="13934" y1="26336" x2="14344" y2="24427"/>
                        <a14:foregroundMark x1="6762" y1="29008" x2="7172" y2="27481"/>
                        <a14:foregroundMark x1="9426" y1="21374" x2="9426" y2="21374"/>
                        <a14:foregroundMark x1="11885" y1="16031" x2="11885" y2="16031"/>
                        <a14:foregroundMark x1="14754" y1="11832" x2="14754" y2="11832"/>
                        <a14:foregroundMark x1="18238" y1="14122" x2="18238" y2="14122"/>
                        <a14:foregroundMark x1="32787" y1="74427" x2="32787" y2="74427"/>
                        <a14:foregroundMark x1="29098" y1="85878" x2="29098" y2="85878"/>
                        <a14:foregroundMark x1="30943" y1="82443" x2="30943" y2="82443"/>
                        <a14:foregroundMark x1="39549" y1="79389" x2="39549" y2="79389"/>
                        <a14:foregroundMark x1="35246" y1="91985" x2="35246" y2="91985"/>
                        <a14:foregroundMark x1="47951" y1="84733" x2="47951" y2="84733"/>
                        <a14:foregroundMark x1="54098" y1="86260" x2="54098" y2="86260"/>
                        <a14:foregroundMark x1="47951" y1="91221" x2="47951" y2="91221"/>
                        <a14:foregroundMark x1="85451" y1="82443" x2="85451" y2="82443"/>
                        <a14:foregroundMark x1="15779" y1="19084" x2="15779" y2="19084"/>
                        <a14:foregroundMark x1="26639" y1="4962" x2="26639" y2="4962"/>
                        <a14:backgroundMark x1="65369" y1="43130" x2="65369" y2="43130"/>
                        <a14:backgroundMark x1="47746" y1="59924" x2="47746" y2="59924"/>
                        <a14:backgroundMark x1="46721" y1="61069" x2="46721" y2="610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67231" y="6398450"/>
            <a:ext cx="924769" cy="45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/>
              <a:t>Tiredness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sz="4000"/>
              <a:t>dependent on weight vs. equal for all larvae</a:t>
            </a:r>
            <a:endParaRPr sz="4000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59F41512-35E6-4173-9220-A6E79DADE6F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53483147"/>
              </p:ext>
            </p:extLst>
          </p:nvPr>
        </p:nvGraphicFramePr>
        <p:xfrm>
          <a:off x="6219124" y="2050521"/>
          <a:ext cx="5606415" cy="361568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F25752F6-7641-4831-8DA5-6AD9A7BC0A4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28775656"/>
              </p:ext>
            </p:extLst>
          </p:nvPr>
        </p:nvGraphicFramePr>
        <p:xfrm>
          <a:off x="366463" y="2050522"/>
          <a:ext cx="5606415" cy="361568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9" name="Google Shape;104;p13">
            <a:extLst>
              <a:ext uri="{FF2B5EF4-FFF2-40B4-BE49-F238E27FC236}">
                <a16:creationId xmlns:a16="http://schemas.microsoft.com/office/drawing/2014/main" id="{86F95594-1A28-4C99-8363-9A9CB3B70444}"/>
              </a:ext>
            </a:extLst>
          </p:cNvPr>
          <p:cNvPicPr preferRelativeResize="0"/>
          <p:nvPr/>
        </p:nvPicPr>
        <p:blipFill rotWithShape="1">
          <a:blip r:embed="rId5" cstate="hqprint">
            <a:alphaModFix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962" b="91985" l="6352" r="89139">
                        <a14:foregroundMark x1="37090" y1="33969" x2="37090" y2="33969"/>
                        <a14:foregroundMark x1="35041" y1="27481" x2="29508" y2="35115"/>
                        <a14:foregroundMark x1="32992" y1="34351" x2="33402" y2="34733"/>
                        <a14:foregroundMark x1="36885" y1="30916" x2="35246" y2="39313"/>
                        <a14:foregroundMark x1="20287" y1="7252" x2="21107" y2="8015"/>
                        <a14:foregroundMark x1="23566" y1="6107" x2="23975" y2="5344"/>
                        <a14:foregroundMark x1="13934" y1="26336" x2="14344" y2="24427"/>
                        <a14:foregroundMark x1="6762" y1="29008" x2="7172" y2="27481"/>
                        <a14:foregroundMark x1="9426" y1="21374" x2="9426" y2="21374"/>
                        <a14:foregroundMark x1="11885" y1="16031" x2="11885" y2="16031"/>
                        <a14:foregroundMark x1="14754" y1="11832" x2="14754" y2="11832"/>
                        <a14:foregroundMark x1="18238" y1="14122" x2="18238" y2="14122"/>
                        <a14:foregroundMark x1="32787" y1="74427" x2="32787" y2="74427"/>
                        <a14:foregroundMark x1="29098" y1="85878" x2="29098" y2="85878"/>
                        <a14:foregroundMark x1="30943" y1="82443" x2="30943" y2="82443"/>
                        <a14:foregroundMark x1="39549" y1="79389" x2="39549" y2="79389"/>
                        <a14:foregroundMark x1="35246" y1="91985" x2="35246" y2="91985"/>
                        <a14:foregroundMark x1="47951" y1="84733" x2="47951" y2="84733"/>
                        <a14:foregroundMark x1="54098" y1="86260" x2="54098" y2="86260"/>
                        <a14:foregroundMark x1="47951" y1="91221" x2="47951" y2="91221"/>
                        <a14:foregroundMark x1="85451" y1="82443" x2="85451" y2="82443"/>
                        <a14:foregroundMark x1="15779" y1="19084" x2="15779" y2="19084"/>
                        <a14:foregroundMark x1="26639" y1="4962" x2="26639" y2="4962"/>
                        <a14:backgroundMark x1="65369" y1="43130" x2="65369" y2="43130"/>
                        <a14:backgroundMark x1="47746" y1="59924" x2="47746" y2="59924"/>
                        <a14:backgroundMark x1="46721" y1="61069" x2="46721" y2="610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67231" y="6398450"/>
            <a:ext cx="924769" cy="4595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565849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CB8C02A0-67E3-458C-9E8F-89254039D56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77671458"/>
              </p:ext>
            </p:extLst>
          </p:nvPr>
        </p:nvGraphicFramePr>
        <p:xfrm>
          <a:off x="382776" y="2051472"/>
          <a:ext cx="5604511" cy="36099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74" name="Google Shape;374;p36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/>
              <a:t>Mean duration of brood movement by ants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sz="4000"/>
              <a:t>model vs. empirical</a:t>
            </a:r>
            <a:endParaRPr sz="4000"/>
          </a:p>
        </p:txBody>
      </p:sp>
      <p:sp>
        <p:nvSpPr>
          <p:cNvPr id="375" name="Google Shape;375;p36"/>
          <p:cNvSpPr txBox="1"/>
          <p:nvPr/>
        </p:nvSpPr>
        <p:spPr>
          <a:xfrm>
            <a:off x="8116224" y="5268583"/>
            <a:ext cx="2101201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sz="1200" dirty="0" err="1">
                <a:latin typeface="Calibri"/>
                <a:ea typeface="Calibri"/>
                <a:cs typeface="Calibri"/>
                <a:sym typeface="Calibri"/>
              </a:rPr>
              <a:t>Weight</a:t>
            </a:r>
            <a:r>
              <a:rPr lang="nl-NL" sz="1200" dirty="0">
                <a:latin typeface="Calibri"/>
                <a:ea typeface="Calibri"/>
                <a:cs typeface="Calibri"/>
                <a:sym typeface="Calibri"/>
              </a:rPr>
              <a:t> of </a:t>
            </a:r>
            <a:r>
              <a:rPr lang="nl-NL" sz="1200" dirty="0" err="1">
                <a:latin typeface="Calibri"/>
                <a:ea typeface="Calibri"/>
                <a:cs typeface="Calibri"/>
                <a:sym typeface="Calibri"/>
              </a:rPr>
              <a:t>larvae</a:t>
            </a:r>
            <a:r>
              <a:rPr lang="nl-NL" sz="1200" dirty="0">
                <a:latin typeface="Calibri"/>
                <a:ea typeface="Calibri"/>
                <a:cs typeface="Calibri"/>
                <a:sym typeface="Calibri"/>
              </a:rPr>
              <a:t> (length</a:t>
            </a:r>
            <a:r>
              <a:rPr lang="nl-NL" sz="1200" baseline="30000" dirty="0"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lang="nl-NL" sz="1200" dirty="0">
                <a:latin typeface="Calibri"/>
                <a:ea typeface="Calibri"/>
                <a:cs typeface="Calibri"/>
                <a:sym typeface="Calibri"/>
              </a:rPr>
              <a:t> mm)</a:t>
            </a:r>
            <a:endParaRPr sz="12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6" name="Google Shape;376;p36"/>
          <p:cNvSpPr txBox="1"/>
          <p:nvPr/>
        </p:nvSpPr>
        <p:spPr>
          <a:xfrm rot="-5400000">
            <a:off x="5444227" y="3475982"/>
            <a:ext cx="2604050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sz="1200" dirty="0" err="1">
                <a:latin typeface="Calibri"/>
                <a:ea typeface="Calibri"/>
                <a:cs typeface="Calibri"/>
                <a:sym typeface="Calibri"/>
              </a:rPr>
              <a:t>Mean</a:t>
            </a:r>
            <a:r>
              <a:rPr lang="nl-NL" sz="12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nl-NL" sz="1200" dirty="0" err="1">
                <a:latin typeface="Calibri"/>
                <a:ea typeface="Calibri"/>
                <a:cs typeface="Calibri"/>
                <a:sym typeface="Calibri"/>
              </a:rPr>
              <a:t>duration</a:t>
            </a:r>
            <a:r>
              <a:rPr lang="nl-NL" sz="1200" dirty="0">
                <a:latin typeface="Calibri"/>
                <a:ea typeface="Calibri"/>
                <a:cs typeface="Calibri"/>
                <a:sym typeface="Calibri"/>
              </a:rPr>
              <a:t> of </a:t>
            </a:r>
            <a:r>
              <a:rPr lang="nl-NL" sz="1200" dirty="0" err="1">
                <a:latin typeface="Calibri"/>
                <a:ea typeface="Calibri"/>
                <a:cs typeface="Calibri"/>
                <a:sym typeface="Calibri"/>
              </a:rPr>
              <a:t>movement</a:t>
            </a:r>
            <a:r>
              <a:rPr lang="nl-NL" sz="1200" dirty="0">
                <a:latin typeface="Calibri"/>
                <a:ea typeface="Calibri"/>
                <a:cs typeface="Calibri"/>
                <a:sym typeface="Calibri"/>
              </a:rPr>
              <a:t> (s)</a:t>
            </a:r>
            <a:endParaRPr sz="12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7" name="Google Shape;377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31327" y="2256546"/>
            <a:ext cx="4423150" cy="3141975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36"/>
          <p:cNvSpPr/>
          <p:nvPr/>
        </p:nvSpPr>
        <p:spPr>
          <a:xfrm>
            <a:off x="964192" y="4634954"/>
            <a:ext cx="449700" cy="437100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" name="Google Shape;380;p36"/>
          <p:cNvSpPr/>
          <p:nvPr/>
        </p:nvSpPr>
        <p:spPr>
          <a:xfrm>
            <a:off x="7111002" y="2358608"/>
            <a:ext cx="449700" cy="437100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367;p35">
            <a:extLst>
              <a:ext uri="{FF2B5EF4-FFF2-40B4-BE49-F238E27FC236}">
                <a16:creationId xmlns:a16="http://schemas.microsoft.com/office/drawing/2014/main" id="{4E5A50A1-03C5-4D81-86F7-5D7C67EFBE5A}"/>
              </a:ext>
            </a:extLst>
          </p:cNvPr>
          <p:cNvSpPr/>
          <p:nvPr/>
        </p:nvSpPr>
        <p:spPr>
          <a:xfrm>
            <a:off x="6559318" y="2046710"/>
            <a:ext cx="4947300" cy="36195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" name="Google Shape;104;p13">
            <a:extLst>
              <a:ext uri="{FF2B5EF4-FFF2-40B4-BE49-F238E27FC236}">
                <a16:creationId xmlns:a16="http://schemas.microsoft.com/office/drawing/2014/main" id="{20ECBDBC-BE25-46AF-AD38-ADA6F4D82A68}"/>
              </a:ext>
            </a:extLst>
          </p:cNvPr>
          <p:cNvPicPr preferRelativeResize="0"/>
          <p:nvPr/>
        </p:nvPicPr>
        <p:blipFill rotWithShape="1">
          <a:blip r:embed="rId5" cstate="hqprint">
            <a:alphaModFix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962" b="91985" l="6352" r="89139">
                        <a14:foregroundMark x1="37090" y1="33969" x2="37090" y2="33969"/>
                        <a14:foregroundMark x1="35041" y1="27481" x2="29508" y2="35115"/>
                        <a14:foregroundMark x1="32992" y1="34351" x2="33402" y2="34733"/>
                        <a14:foregroundMark x1="36885" y1="30916" x2="35246" y2="39313"/>
                        <a14:foregroundMark x1="20287" y1="7252" x2="21107" y2="8015"/>
                        <a14:foregroundMark x1="23566" y1="6107" x2="23975" y2="5344"/>
                        <a14:foregroundMark x1="13934" y1="26336" x2="14344" y2="24427"/>
                        <a14:foregroundMark x1="6762" y1="29008" x2="7172" y2="27481"/>
                        <a14:foregroundMark x1="9426" y1="21374" x2="9426" y2="21374"/>
                        <a14:foregroundMark x1="11885" y1="16031" x2="11885" y2="16031"/>
                        <a14:foregroundMark x1="14754" y1="11832" x2="14754" y2="11832"/>
                        <a14:foregroundMark x1="18238" y1="14122" x2="18238" y2="14122"/>
                        <a14:foregroundMark x1="32787" y1="74427" x2="32787" y2="74427"/>
                        <a14:foregroundMark x1="29098" y1="85878" x2="29098" y2="85878"/>
                        <a14:foregroundMark x1="30943" y1="82443" x2="30943" y2="82443"/>
                        <a14:foregroundMark x1="39549" y1="79389" x2="39549" y2="79389"/>
                        <a14:foregroundMark x1="35246" y1="91985" x2="35246" y2="91985"/>
                        <a14:foregroundMark x1="47951" y1="84733" x2="47951" y2="84733"/>
                        <a14:foregroundMark x1="54098" y1="86260" x2="54098" y2="86260"/>
                        <a14:foregroundMark x1="47951" y1="91221" x2="47951" y2="91221"/>
                        <a14:foregroundMark x1="85451" y1="82443" x2="85451" y2="82443"/>
                        <a14:foregroundMark x1="15779" y1="19084" x2="15779" y2="19084"/>
                        <a14:foregroundMark x1="26639" y1="4962" x2="26639" y2="4962"/>
                        <a14:backgroundMark x1="65369" y1="43130" x2="65369" y2="43130"/>
                        <a14:backgroundMark x1="47746" y1="59924" x2="47746" y2="59924"/>
                        <a14:backgroundMark x1="46721" y1="61069" x2="46721" y2="610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67231" y="6398450"/>
            <a:ext cx="924769" cy="45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Chart 14">
            <a:extLst>
              <a:ext uri="{FF2B5EF4-FFF2-40B4-BE49-F238E27FC236}">
                <a16:creationId xmlns:a16="http://schemas.microsoft.com/office/drawing/2014/main" id="{0C9445E9-4984-468A-812B-72C2804605B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52383487"/>
              </p:ext>
            </p:extLst>
          </p:nvPr>
        </p:nvGraphicFramePr>
        <p:xfrm>
          <a:off x="356738" y="2048615"/>
          <a:ext cx="5614035" cy="36175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86" name="Google Shape;386;p37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dirty="0" err="1"/>
              <a:t>Mean</a:t>
            </a:r>
            <a:r>
              <a:rPr lang="nl-NL" dirty="0"/>
              <a:t> </a:t>
            </a:r>
            <a:r>
              <a:rPr lang="nl-NL" dirty="0" err="1"/>
              <a:t>duration</a:t>
            </a:r>
            <a:r>
              <a:rPr lang="nl-NL" dirty="0"/>
              <a:t> of brood </a:t>
            </a:r>
            <a:r>
              <a:rPr lang="nl-NL" dirty="0" err="1"/>
              <a:t>movement</a:t>
            </a:r>
            <a:r>
              <a:rPr lang="nl-NL" dirty="0"/>
              <a:t> </a:t>
            </a:r>
            <a:r>
              <a:rPr lang="nl-NL" dirty="0" err="1"/>
              <a:t>by</a:t>
            </a:r>
            <a:r>
              <a:rPr lang="nl-NL" dirty="0"/>
              <a:t> </a:t>
            </a:r>
            <a:r>
              <a:rPr lang="nl-NL" dirty="0" err="1"/>
              <a:t>ants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sz="4000" dirty="0"/>
              <a:t>model vs. </a:t>
            </a:r>
            <a:r>
              <a:rPr lang="nl-NL" sz="4000" dirty="0" err="1"/>
              <a:t>empirical</a:t>
            </a:r>
            <a:endParaRPr sz="4000" dirty="0"/>
          </a:p>
        </p:txBody>
      </p:sp>
      <p:sp>
        <p:nvSpPr>
          <p:cNvPr id="391" name="Google Shape;391;p37"/>
          <p:cNvSpPr/>
          <p:nvPr/>
        </p:nvSpPr>
        <p:spPr>
          <a:xfrm>
            <a:off x="976244" y="4569518"/>
            <a:ext cx="449700" cy="437100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375;p36">
            <a:extLst>
              <a:ext uri="{FF2B5EF4-FFF2-40B4-BE49-F238E27FC236}">
                <a16:creationId xmlns:a16="http://schemas.microsoft.com/office/drawing/2014/main" id="{FDE92FC3-C62D-4B72-BEDC-FD74ADF4CD32}"/>
              </a:ext>
            </a:extLst>
          </p:cNvPr>
          <p:cNvSpPr txBox="1"/>
          <p:nvPr/>
        </p:nvSpPr>
        <p:spPr>
          <a:xfrm>
            <a:off x="8116224" y="5268583"/>
            <a:ext cx="2101201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sz="1200" dirty="0" err="1">
                <a:latin typeface="Calibri"/>
                <a:ea typeface="Calibri"/>
                <a:cs typeface="Calibri"/>
                <a:sym typeface="Calibri"/>
              </a:rPr>
              <a:t>Weight</a:t>
            </a:r>
            <a:r>
              <a:rPr lang="nl-NL" sz="1200" dirty="0">
                <a:latin typeface="Calibri"/>
                <a:ea typeface="Calibri"/>
                <a:cs typeface="Calibri"/>
                <a:sym typeface="Calibri"/>
              </a:rPr>
              <a:t> of </a:t>
            </a:r>
            <a:r>
              <a:rPr lang="nl-NL" sz="1200" dirty="0" err="1">
                <a:latin typeface="Calibri"/>
                <a:ea typeface="Calibri"/>
                <a:cs typeface="Calibri"/>
                <a:sym typeface="Calibri"/>
              </a:rPr>
              <a:t>larvae</a:t>
            </a:r>
            <a:r>
              <a:rPr lang="nl-NL" sz="1200" dirty="0">
                <a:latin typeface="Calibri"/>
                <a:ea typeface="Calibri"/>
                <a:cs typeface="Calibri"/>
                <a:sym typeface="Calibri"/>
              </a:rPr>
              <a:t> (length</a:t>
            </a:r>
            <a:r>
              <a:rPr lang="nl-NL" sz="1200" baseline="30000" dirty="0"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lang="nl-NL" sz="1200" dirty="0">
                <a:latin typeface="Calibri"/>
                <a:ea typeface="Calibri"/>
                <a:cs typeface="Calibri"/>
                <a:sym typeface="Calibri"/>
              </a:rPr>
              <a:t> mm)</a:t>
            </a:r>
            <a:endParaRPr sz="12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376;p36">
            <a:extLst>
              <a:ext uri="{FF2B5EF4-FFF2-40B4-BE49-F238E27FC236}">
                <a16:creationId xmlns:a16="http://schemas.microsoft.com/office/drawing/2014/main" id="{621D9442-3F0A-4506-B347-E0FFE781E296}"/>
              </a:ext>
            </a:extLst>
          </p:cNvPr>
          <p:cNvSpPr txBox="1"/>
          <p:nvPr/>
        </p:nvSpPr>
        <p:spPr>
          <a:xfrm rot="-5400000">
            <a:off x="5444227" y="3475982"/>
            <a:ext cx="2604050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sz="1200" dirty="0" err="1">
                <a:latin typeface="Calibri"/>
                <a:ea typeface="Calibri"/>
                <a:cs typeface="Calibri"/>
                <a:sym typeface="Calibri"/>
              </a:rPr>
              <a:t>Mean</a:t>
            </a:r>
            <a:r>
              <a:rPr lang="nl-NL" sz="12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nl-NL" sz="1200" dirty="0" err="1">
                <a:latin typeface="Calibri"/>
                <a:ea typeface="Calibri"/>
                <a:cs typeface="Calibri"/>
                <a:sym typeface="Calibri"/>
              </a:rPr>
              <a:t>duration</a:t>
            </a:r>
            <a:r>
              <a:rPr lang="nl-NL" sz="1200" dirty="0">
                <a:latin typeface="Calibri"/>
                <a:ea typeface="Calibri"/>
                <a:cs typeface="Calibri"/>
                <a:sym typeface="Calibri"/>
              </a:rPr>
              <a:t> of </a:t>
            </a:r>
            <a:r>
              <a:rPr lang="nl-NL" sz="1200" dirty="0" err="1">
                <a:latin typeface="Calibri"/>
                <a:ea typeface="Calibri"/>
                <a:cs typeface="Calibri"/>
                <a:sym typeface="Calibri"/>
              </a:rPr>
              <a:t>movement</a:t>
            </a:r>
            <a:r>
              <a:rPr lang="nl-NL" sz="1200" dirty="0">
                <a:latin typeface="Calibri"/>
                <a:ea typeface="Calibri"/>
                <a:cs typeface="Calibri"/>
                <a:sym typeface="Calibri"/>
              </a:rPr>
              <a:t> (s)</a:t>
            </a:r>
            <a:endParaRPr sz="12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" name="Google Shape;377;p36">
            <a:extLst>
              <a:ext uri="{FF2B5EF4-FFF2-40B4-BE49-F238E27FC236}">
                <a16:creationId xmlns:a16="http://schemas.microsoft.com/office/drawing/2014/main" id="{37BDBDB4-F95C-4A2F-83AC-2D7EBCDCBF96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31327" y="2256546"/>
            <a:ext cx="4423150" cy="3141975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380;p36">
            <a:extLst>
              <a:ext uri="{FF2B5EF4-FFF2-40B4-BE49-F238E27FC236}">
                <a16:creationId xmlns:a16="http://schemas.microsoft.com/office/drawing/2014/main" id="{6E0903FC-1C69-411E-B632-E44C84C15FD6}"/>
              </a:ext>
            </a:extLst>
          </p:cNvPr>
          <p:cNvSpPr/>
          <p:nvPr/>
        </p:nvSpPr>
        <p:spPr>
          <a:xfrm>
            <a:off x="7119794" y="2358608"/>
            <a:ext cx="449700" cy="437100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367;p35">
            <a:extLst>
              <a:ext uri="{FF2B5EF4-FFF2-40B4-BE49-F238E27FC236}">
                <a16:creationId xmlns:a16="http://schemas.microsoft.com/office/drawing/2014/main" id="{475624E3-583A-4B86-AF4A-B44A9C194D3A}"/>
              </a:ext>
            </a:extLst>
          </p:cNvPr>
          <p:cNvSpPr/>
          <p:nvPr/>
        </p:nvSpPr>
        <p:spPr>
          <a:xfrm>
            <a:off x="6559318" y="2046710"/>
            <a:ext cx="4947300" cy="36195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" name="Google Shape;104;p13">
            <a:extLst>
              <a:ext uri="{FF2B5EF4-FFF2-40B4-BE49-F238E27FC236}">
                <a16:creationId xmlns:a16="http://schemas.microsoft.com/office/drawing/2014/main" id="{471E3F4C-037D-410B-9C66-7CA972E1D329}"/>
              </a:ext>
            </a:extLst>
          </p:cNvPr>
          <p:cNvPicPr preferRelativeResize="0"/>
          <p:nvPr/>
        </p:nvPicPr>
        <p:blipFill rotWithShape="1">
          <a:blip r:embed="rId5" cstate="hqprint">
            <a:alphaModFix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962" b="91985" l="6352" r="89139">
                        <a14:foregroundMark x1="37090" y1="33969" x2="37090" y2="33969"/>
                        <a14:foregroundMark x1="35041" y1="27481" x2="29508" y2="35115"/>
                        <a14:foregroundMark x1="32992" y1="34351" x2="33402" y2="34733"/>
                        <a14:foregroundMark x1="36885" y1="30916" x2="35246" y2="39313"/>
                        <a14:foregroundMark x1="20287" y1="7252" x2="21107" y2="8015"/>
                        <a14:foregroundMark x1="23566" y1="6107" x2="23975" y2="5344"/>
                        <a14:foregroundMark x1="13934" y1="26336" x2="14344" y2="24427"/>
                        <a14:foregroundMark x1="6762" y1="29008" x2="7172" y2="27481"/>
                        <a14:foregroundMark x1="9426" y1="21374" x2="9426" y2="21374"/>
                        <a14:foregroundMark x1="11885" y1="16031" x2="11885" y2="16031"/>
                        <a14:foregroundMark x1="14754" y1="11832" x2="14754" y2="11832"/>
                        <a14:foregroundMark x1="18238" y1="14122" x2="18238" y2="14122"/>
                        <a14:foregroundMark x1="32787" y1="74427" x2="32787" y2="74427"/>
                        <a14:foregroundMark x1="29098" y1="85878" x2="29098" y2="85878"/>
                        <a14:foregroundMark x1="30943" y1="82443" x2="30943" y2="82443"/>
                        <a14:foregroundMark x1="39549" y1="79389" x2="39549" y2="79389"/>
                        <a14:foregroundMark x1="35246" y1="91985" x2="35246" y2="91985"/>
                        <a14:foregroundMark x1="47951" y1="84733" x2="47951" y2="84733"/>
                        <a14:foregroundMark x1="54098" y1="86260" x2="54098" y2="86260"/>
                        <a14:foregroundMark x1="47951" y1="91221" x2="47951" y2="91221"/>
                        <a14:foregroundMark x1="85451" y1="82443" x2="85451" y2="82443"/>
                        <a14:foregroundMark x1="15779" y1="19084" x2="15779" y2="19084"/>
                        <a14:foregroundMark x1="26639" y1="4962" x2="26639" y2="4962"/>
                        <a14:backgroundMark x1="65369" y1="43130" x2="65369" y2="43130"/>
                        <a14:backgroundMark x1="47746" y1="59924" x2="47746" y2="59924"/>
                        <a14:backgroundMark x1="46721" y1="61069" x2="46721" y2="610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67231" y="6398450"/>
            <a:ext cx="924769" cy="45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34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/>
              <a:t>RMS of brood displacement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sz="3600"/>
              <a:t>model vs. empirical (Sendova-Franks, 2004)</a:t>
            </a:r>
            <a:endParaRPr sz="3600"/>
          </a:p>
        </p:txBody>
      </p:sp>
      <p:pic>
        <p:nvPicPr>
          <p:cNvPr id="355" name="Google Shape;35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60699" y="2228575"/>
            <a:ext cx="4284925" cy="313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34"/>
          <p:cNvSpPr txBox="1"/>
          <p:nvPr/>
        </p:nvSpPr>
        <p:spPr>
          <a:xfrm>
            <a:off x="8414398" y="5298400"/>
            <a:ext cx="2220472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sz="1200" dirty="0" err="1">
                <a:latin typeface="Calibri"/>
                <a:ea typeface="Calibri"/>
                <a:cs typeface="Calibri"/>
                <a:sym typeface="Calibri"/>
              </a:rPr>
              <a:t>Weight</a:t>
            </a:r>
            <a:r>
              <a:rPr lang="nl-NL" sz="1200" dirty="0">
                <a:latin typeface="Calibri"/>
                <a:ea typeface="Calibri"/>
                <a:cs typeface="Calibri"/>
                <a:sym typeface="Calibri"/>
              </a:rPr>
              <a:t> of </a:t>
            </a:r>
            <a:r>
              <a:rPr lang="nl-NL" sz="1200" dirty="0" err="1">
                <a:latin typeface="Calibri"/>
                <a:ea typeface="Calibri"/>
                <a:cs typeface="Calibri"/>
                <a:sym typeface="Calibri"/>
              </a:rPr>
              <a:t>larvae</a:t>
            </a:r>
            <a:r>
              <a:rPr lang="nl-NL" sz="1200" dirty="0">
                <a:latin typeface="Calibri"/>
                <a:ea typeface="Calibri"/>
                <a:cs typeface="Calibri"/>
                <a:sym typeface="Calibri"/>
              </a:rPr>
              <a:t> (length</a:t>
            </a:r>
            <a:r>
              <a:rPr lang="nl-NL" sz="1200" baseline="30000" dirty="0"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lang="nl-NL" sz="1200" dirty="0">
                <a:latin typeface="Calibri"/>
                <a:ea typeface="Calibri"/>
                <a:cs typeface="Calibri"/>
                <a:sym typeface="Calibri"/>
              </a:rPr>
              <a:t> mm)</a:t>
            </a:r>
            <a:endParaRPr sz="12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7" name="Google Shape;357;p34"/>
          <p:cNvSpPr txBox="1"/>
          <p:nvPr/>
        </p:nvSpPr>
        <p:spPr>
          <a:xfrm rot="-5400000">
            <a:off x="5161951" y="3544749"/>
            <a:ext cx="3137999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sz="1200" dirty="0">
                <a:latin typeface="Calibri"/>
                <a:ea typeface="Calibri"/>
                <a:cs typeface="Calibri"/>
                <a:sym typeface="Calibri"/>
              </a:rPr>
              <a:t>Root </a:t>
            </a:r>
            <a:r>
              <a:rPr lang="nl-NL" sz="1200" dirty="0" err="1">
                <a:latin typeface="Calibri"/>
                <a:ea typeface="Calibri"/>
                <a:cs typeface="Calibri"/>
                <a:sym typeface="Calibri"/>
              </a:rPr>
              <a:t>mean</a:t>
            </a:r>
            <a:r>
              <a:rPr lang="nl-NL" sz="1200" dirty="0">
                <a:latin typeface="Calibri"/>
                <a:ea typeface="Calibri"/>
                <a:cs typeface="Calibri"/>
                <a:sym typeface="Calibri"/>
              </a:rPr>
              <a:t> square displacement of brood (mm)</a:t>
            </a:r>
            <a:endParaRPr sz="12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8" name="Google Shape;358;p34"/>
          <p:cNvSpPr/>
          <p:nvPr/>
        </p:nvSpPr>
        <p:spPr>
          <a:xfrm>
            <a:off x="6529499" y="2050522"/>
            <a:ext cx="4947300" cy="3615690"/>
          </a:xfrm>
          <a:prstGeom prst="rect">
            <a:avLst/>
          </a:prstGeom>
          <a:noFill/>
          <a:ln w="12700">
            <a:headEnd type="none" w="sm" len="sm"/>
            <a:tailEnd type="none" w="sm" len="sm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CB8C02A0-67E3-458C-9E8F-89254039D56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76293106"/>
              </p:ext>
            </p:extLst>
          </p:nvPr>
        </p:nvGraphicFramePr>
        <p:xfrm>
          <a:off x="326340" y="2050522"/>
          <a:ext cx="5600701" cy="36156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11" name="Google Shape;104;p13">
            <a:extLst>
              <a:ext uri="{FF2B5EF4-FFF2-40B4-BE49-F238E27FC236}">
                <a16:creationId xmlns:a16="http://schemas.microsoft.com/office/drawing/2014/main" id="{679AF101-8CE7-4144-A0AD-5C4D80C42E84}"/>
              </a:ext>
            </a:extLst>
          </p:cNvPr>
          <p:cNvPicPr preferRelativeResize="0"/>
          <p:nvPr/>
        </p:nvPicPr>
        <p:blipFill rotWithShape="1">
          <a:blip r:embed="rId5" cstate="hqprint">
            <a:alphaModFix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962" b="91985" l="6352" r="89139">
                        <a14:foregroundMark x1="37090" y1="33969" x2="37090" y2="33969"/>
                        <a14:foregroundMark x1="35041" y1="27481" x2="29508" y2="35115"/>
                        <a14:foregroundMark x1="32992" y1="34351" x2="33402" y2="34733"/>
                        <a14:foregroundMark x1="36885" y1="30916" x2="35246" y2="39313"/>
                        <a14:foregroundMark x1="20287" y1="7252" x2="21107" y2="8015"/>
                        <a14:foregroundMark x1="23566" y1="6107" x2="23975" y2="5344"/>
                        <a14:foregroundMark x1="13934" y1="26336" x2="14344" y2="24427"/>
                        <a14:foregroundMark x1="6762" y1="29008" x2="7172" y2="27481"/>
                        <a14:foregroundMark x1="9426" y1="21374" x2="9426" y2="21374"/>
                        <a14:foregroundMark x1="11885" y1="16031" x2="11885" y2="16031"/>
                        <a14:foregroundMark x1="14754" y1="11832" x2="14754" y2="11832"/>
                        <a14:foregroundMark x1="18238" y1="14122" x2="18238" y2="14122"/>
                        <a14:foregroundMark x1="32787" y1="74427" x2="32787" y2="74427"/>
                        <a14:foregroundMark x1="29098" y1="85878" x2="29098" y2="85878"/>
                        <a14:foregroundMark x1="30943" y1="82443" x2="30943" y2="82443"/>
                        <a14:foregroundMark x1="39549" y1="79389" x2="39549" y2="79389"/>
                        <a14:foregroundMark x1="35246" y1="91985" x2="35246" y2="91985"/>
                        <a14:foregroundMark x1="47951" y1="84733" x2="47951" y2="84733"/>
                        <a14:foregroundMark x1="54098" y1="86260" x2="54098" y2="86260"/>
                        <a14:foregroundMark x1="47951" y1="91221" x2="47951" y2="91221"/>
                        <a14:foregroundMark x1="85451" y1="82443" x2="85451" y2="82443"/>
                        <a14:foregroundMark x1="15779" y1="19084" x2="15779" y2="19084"/>
                        <a14:foregroundMark x1="26639" y1="4962" x2="26639" y2="4962"/>
                        <a14:backgroundMark x1="65369" y1="43130" x2="65369" y2="43130"/>
                        <a14:backgroundMark x1="47746" y1="59924" x2="47746" y2="59924"/>
                        <a14:backgroundMark x1="46721" y1="61069" x2="46721" y2="610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67231" y="6398450"/>
            <a:ext cx="924769" cy="459550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18E3305-017E-4081-9963-A0CA7ADED357}"/>
                  </a:ext>
                </a:extLst>
              </p:cNvPr>
              <p:cNvSpPr txBox="1"/>
              <p:nvPr/>
            </p:nvSpPr>
            <p:spPr>
              <a:xfrm>
                <a:off x="9876599" y="644867"/>
                <a:ext cx="1600200" cy="7288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𝑅𝑀𝑆</m:t>
                      </m:r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= </m:t>
                      </m:r>
                      <m:rad>
                        <m:radPr>
                          <m:degHide m:val="on"/>
                          <m:ctrlPr>
                            <a:rPr lang="nl-NL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nl-NL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nl-NL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nl-NL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nl-NL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nl-NL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lang="nl-NL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nl-NL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nl-NL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nl-NL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nary>
                        </m:e>
                      </m:rad>
                    </m:oMath>
                  </m:oMathPara>
                </a14:m>
                <a:endParaRPr lang="LID4096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18E3305-017E-4081-9963-A0CA7ADED3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6599" y="644867"/>
                <a:ext cx="1600200" cy="7288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35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/>
              <a:t>RMS of brood displacement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sz="3600"/>
              <a:t>model vs. empirical</a:t>
            </a:r>
            <a:endParaRPr sz="3600"/>
          </a:p>
        </p:txBody>
      </p:sp>
      <p:pic>
        <p:nvPicPr>
          <p:cNvPr id="364" name="Google Shape;36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90518" y="2228575"/>
            <a:ext cx="4284925" cy="313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p35"/>
          <p:cNvSpPr txBox="1"/>
          <p:nvPr/>
        </p:nvSpPr>
        <p:spPr>
          <a:xfrm>
            <a:off x="8444217" y="5298400"/>
            <a:ext cx="2190653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sz="1200" dirty="0" err="1">
                <a:latin typeface="Calibri"/>
                <a:ea typeface="Calibri"/>
                <a:cs typeface="Calibri"/>
                <a:sym typeface="Calibri"/>
              </a:rPr>
              <a:t>Weight</a:t>
            </a:r>
            <a:r>
              <a:rPr lang="nl-NL" sz="1200" dirty="0">
                <a:latin typeface="Calibri"/>
                <a:ea typeface="Calibri"/>
                <a:cs typeface="Calibri"/>
                <a:sym typeface="Calibri"/>
              </a:rPr>
              <a:t> of </a:t>
            </a:r>
            <a:r>
              <a:rPr lang="nl-NL" sz="1200" dirty="0" err="1">
                <a:latin typeface="Calibri"/>
                <a:ea typeface="Calibri"/>
                <a:cs typeface="Calibri"/>
                <a:sym typeface="Calibri"/>
              </a:rPr>
              <a:t>larvae</a:t>
            </a:r>
            <a:r>
              <a:rPr lang="nl-NL" sz="1200" dirty="0">
                <a:latin typeface="Calibri"/>
                <a:ea typeface="Calibri"/>
                <a:cs typeface="Calibri"/>
                <a:sym typeface="Calibri"/>
              </a:rPr>
              <a:t> (length</a:t>
            </a:r>
            <a:r>
              <a:rPr lang="nl-NL" sz="1200" baseline="30000" dirty="0"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lang="nl-NL" sz="1200" dirty="0">
                <a:latin typeface="Calibri"/>
                <a:ea typeface="Calibri"/>
                <a:cs typeface="Calibri"/>
                <a:sym typeface="Calibri"/>
              </a:rPr>
              <a:t> mm)</a:t>
            </a:r>
            <a:endParaRPr sz="12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6" name="Google Shape;366;p35"/>
          <p:cNvSpPr txBox="1"/>
          <p:nvPr/>
        </p:nvSpPr>
        <p:spPr>
          <a:xfrm rot="-5400000">
            <a:off x="5144518" y="3544750"/>
            <a:ext cx="3137999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sz="1200" dirty="0">
                <a:latin typeface="Calibri"/>
                <a:ea typeface="Calibri"/>
                <a:cs typeface="Calibri"/>
                <a:sym typeface="Calibri"/>
              </a:rPr>
              <a:t>Root </a:t>
            </a:r>
            <a:r>
              <a:rPr lang="nl-NL" sz="1200" dirty="0" err="1">
                <a:latin typeface="Calibri"/>
                <a:ea typeface="Calibri"/>
                <a:cs typeface="Calibri"/>
                <a:sym typeface="Calibri"/>
              </a:rPr>
              <a:t>mean</a:t>
            </a:r>
            <a:r>
              <a:rPr lang="nl-NL" sz="1200" dirty="0">
                <a:latin typeface="Calibri"/>
                <a:ea typeface="Calibri"/>
                <a:cs typeface="Calibri"/>
                <a:sym typeface="Calibri"/>
              </a:rPr>
              <a:t> square displacement of brood (mm)</a:t>
            </a:r>
            <a:endParaRPr sz="12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7" name="Google Shape;367;p35"/>
          <p:cNvSpPr/>
          <p:nvPr/>
        </p:nvSpPr>
        <p:spPr>
          <a:xfrm>
            <a:off x="6532942" y="2046710"/>
            <a:ext cx="4947300" cy="36195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571F53B4-7124-4D49-A3CE-61C28E5B6EF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49409494"/>
              </p:ext>
            </p:extLst>
          </p:nvPr>
        </p:nvGraphicFramePr>
        <p:xfrm>
          <a:off x="330024" y="2046710"/>
          <a:ext cx="5600700" cy="36195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11" name="Google Shape;104;p13">
            <a:extLst>
              <a:ext uri="{FF2B5EF4-FFF2-40B4-BE49-F238E27FC236}">
                <a16:creationId xmlns:a16="http://schemas.microsoft.com/office/drawing/2014/main" id="{69DC23F2-29BD-4360-8259-18F0D1204CBD}"/>
              </a:ext>
            </a:extLst>
          </p:cNvPr>
          <p:cNvPicPr preferRelativeResize="0"/>
          <p:nvPr/>
        </p:nvPicPr>
        <p:blipFill rotWithShape="1">
          <a:blip r:embed="rId5" cstate="hqprint">
            <a:alphaModFix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962" b="91985" l="6352" r="89139">
                        <a14:foregroundMark x1="37090" y1="33969" x2="37090" y2="33969"/>
                        <a14:foregroundMark x1="35041" y1="27481" x2="29508" y2="35115"/>
                        <a14:foregroundMark x1="32992" y1="34351" x2="33402" y2="34733"/>
                        <a14:foregroundMark x1="36885" y1="30916" x2="35246" y2="39313"/>
                        <a14:foregroundMark x1="20287" y1="7252" x2="21107" y2="8015"/>
                        <a14:foregroundMark x1="23566" y1="6107" x2="23975" y2="5344"/>
                        <a14:foregroundMark x1="13934" y1="26336" x2="14344" y2="24427"/>
                        <a14:foregroundMark x1="6762" y1="29008" x2="7172" y2="27481"/>
                        <a14:foregroundMark x1="9426" y1="21374" x2="9426" y2="21374"/>
                        <a14:foregroundMark x1="11885" y1="16031" x2="11885" y2="16031"/>
                        <a14:foregroundMark x1="14754" y1="11832" x2="14754" y2="11832"/>
                        <a14:foregroundMark x1="18238" y1="14122" x2="18238" y2="14122"/>
                        <a14:foregroundMark x1="32787" y1="74427" x2="32787" y2="74427"/>
                        <a14:foregroundMark x1="29098" y1="85878" x2="29098" y2="85878"/>
                        <a14:foregroundMark x1="30943" y1="82443" x2="30943" y2="82443"/>
                        <a14:foregroundMark x1="39549" y1="79389" x2="39549" y2="79389"/>
                        <a14:foregroundMark x1="35246" y1="91985" x2="35246" y2="91985"/>
                        <a14:foregroundMark x1="47951" y1="84733" x2="47951" y2="84733"/>
                        <a14:foregroundMark x1="54098" y1="86260" x2="54098" y2="86260"/>
                        <a14:foregroundMark x1="47951" y1="91221" x2="47951" y2="91221"/>
                        <a14:foregroundMark x1="85451" y1="82443" x2="85451" y2="82443"/>
                        <a14:foregroundMark x1="15779" y1="19084" x2="15779" y2="19084"/>
                        <a14:foregroundMark x1="26639" y1="4962" x2="26639" y2="4962"/>
                        <a14:backgroundMark x1="65369" y1="43130" x2="65369" y2="43130"/>
                        <a14:backgroundMark x1="47746" y1="59924" x2="47746" y2="59924"/>
                        <a14:backgroundMark x1="46721" y1="61069" x2="46721" y2="610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67231" y="6398450"/>
            <a:ext cx="924769" cy="45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5"/>
          <p:cNvSpPr txBox="1">
            <a:spLocks noGrp="1"/>
          </p:cNvSpPr>
          <p:nvPr>
            <p:ph type="title"/>
          </p:nvPr>
        </p:nvSpPr>
        <p:spPr>
          <a:xfrm>
            <a:off x="994050" y="156250"/>
            <a:ext cx="10058400" cy="14754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/>
              <a:t>Family picture</a:t>
            </a:r>
            <a:endParaRPr/>
          </a:p>
        </p:txBody>
      </p:sp>
      <p:pic>
        <p:nvPicPr>
          <p:cNvPr id="117" name="Google Shape;117;p15"/>
          <p:cNvPicPr preferRelativeResize="0"/>
          <p:nvPr/>
        </p:nvPicPr>
        <p:blipFill rotWithShape="1">
          <a:blip r:embed="rId3">
            <a:alphaModFix/>
          </a:blip>
          <a:srcRect l="6338" t="18416" r="28987" b="12864"/>
          <a:stretch/>
        </p:blipFill>
        <p:spPr>
          <a:xfrm>
            <a:off x="2703875" y="1932762"/>
            <a:ext cx="6784251" cy="345955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5"/>
          <p:cNvSpPr txBox="1"/>
          <p:nvPr/>
        </p:nvSpPr>
        <p:spPr>
          <a:xfrm>
            <a:off x="2703875" y="5631875"/>
            <a:ext cx="6609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sz="1900" dirty="0" err="1">
                <a:latin typeface="Calibri"/>
                <a:ea typeface="Calibri"/>
                <a:cs typeface="Calibri"/>
                <a:sym typeface="Calibri"/>
              </a:rPr>
              <a:t>egg</a:t>
            </a:r>
            <a:endParaRPr sz="19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p15"/>
          <p:cNvSpPr txBox="1"/>
          <p:nvPr/>
        </p:nvSpPr>
        <p:spPr>
          <a:xfrm>
            <a:off x="3511075" y="5631875"/>
            <a:ext cx="10029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sz="1900" dirty="0">
                <a:latin typeface="Calibri"/>
                <a:ea typeface="Calibri"/>
                <a:cs typeface="Calibri"/>
                <a:sym typeface="Calibri"/>
              </a:rPr>
              <a:t>medium</a:t>
            </a:r>
            <a:endParaRPr sz="19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15"/>
          <p:cNvSpPr txBox="1"/>
          <p:nvPr/>
        </p:nvSpPr>
        <p:spPr>
          <a:xfrm>
            <a:off x="4977525" y="5631875"/>
            <a:ext cx="8184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sz="1900" dirty="0">
                <a:latin typeface="Calibri"/>
                <a:ea typeface="Calibri"/>
                <a:cs typeface="Calibri"/>
                <a:sym typeface="Calibri"/>
              </a:rPr>
              <a:t>large</a:t>
            </a:r>
            <a:endParaRPr sz="19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15"/>
          <p:cNvSpPr txBox="1"/>
          <p:nvPr/>
        </p:nvSpPr>
        <p:spPr>
          <a:xfrm>
            <a:off x="6280025" y="5631875"/>
            <a:ext cx="13620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sz="1900" dirty="0">
                <a:latin typeface="Calibri"/>
                <a:ea typeface="Calibri"/>
                <a:cs typeface="Calibri"/>
                <a:sym typeface="Calibri"/>
              </a:rPr>
              <a:t>pre-</a:t>
            </a:r>
            <a:r>
              <a:rPr lang="nl-NL" sz="1900" dirty="0" err="1">
                <a:latin typeface="Calibri"/>
                <a:ea typeface="Calibri"/>
                <a:cs typeface="Calibri"/>
                <a:sym typeface="Calibri"/>
              </a:rPr>
              <a:t>pupae</a:t>
            </a:r>
            <a:endParaRPr sz="19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p15"/>
          <p:cNvSpPr txBox="1"/>
          <p:nvPr/>
        </p:nvSpPr>
        <p:spPr>
          <a:xfrm>
            <a:off x="8126125" y="5631875"/>
            <a:ext cx="13620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sz="1900">
                <a:latin typeface="Calibri"/>
                <a:ea typeface="Calibri"/>
                <a:cs typeface="Calibri"/>
                <a:sym typeface="Calibri"/>
              </a:rPr>
              <a:t>pupae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" name="Google Shape;104;p13">
            <a:extLst>
              <a:ext uri="{FF2B5EF4-FFF2-40B4-BE49-F238E27FC236}">
                <a16:creationId xmlns:a16="http://schemas.microsoft.com/office/drawing/2014/main" id="{CE943D21-C51D-4260-8AB9-A2B55A8E45A7}"/>
              </a:ext>
            </a:extLst>
          </p:cNvPr>
          <p:cNvPicPr preferRelativeResize="0"/>
          <p:nvPr/>
        </p:nvPicPr>
        <p:blipFill rotWithShape="1">
          <a:blip r:embed="rId4" cstate="hqprint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962" b="91985" l="6352" r="89139">
                        <a14:foregroundMark x1="37090" y1="33969" x2="37090" y2="33969"/>
                        <a14:foregroundMark x1="35041" y1="27481" x2="29508" y2="35115"/>
                        <a14:foregroundMark x1="32992" y1="34351" x2="33402" y2="34733"/>
                        <a14:foregroundMark x1="36885" y1="30916" x2="35246" y2="39313"/>
                        <a14:foregroundMark x1="20287" y1="7252" x2="21107" y2="8015"/>
                        <a14:foregroundMark x1="23566" y1="6107" x2="23975" y2="5344"/>
                        <a14:foregroundMark x1="13934" y1="26336" x2="14344" y2="24427"/>
                        <a14:foregroundMark x1="6762" y1="29008" x2="7172" y2="27481"/>
                        <a14:foregroundMark x1="9426" y1="21374" x2="9426" y2="21374"/>
                        <a14:foregroundMark x1="11885" y1="16031" x2="11885" y2="16031"/>
                        <a14:foregroundMark x1="14754" y1="11832" x2="14754" y2="11832"/>
                        <a14:foregroundMark x1="18238" y1="14122" x2="18238" y2="14122"/>
                        <a14:foregroundMark x1="32787" y1="74427" x2="32787" y2="74427"/>
                        <a14:foregroundMark x1="29098" y1="85878" x2="29098" y2="85878"/>
                        <a14:foregroundMark x1="30943" y1="82443" x2="30943" y2="82443"/>
                        <a14:foregroundMark x1="39549" y1="79389" x2="39549" y2="79389"/>
                        <a14:foregroundMark x1="35246" y1="91985" x2="35246" y2="91985"/>
                        <a14:foregroundMark x1="47951" y1="84733" x2="47951" y2="84733"/>
                        <a14:foregroundMark x1="54098" y1="86260" x2="54098" y2="86260"/>
                        <a14:foregroundMark x1="47951" y1="91221" x2="47951" y2="91221"/>
                        <a14:foregroundMark x1="85451" y1="82443" x2="85451" y2="82443"/>
                        <a14:foregroundMark x1="15779" y1="19084" x2="15779" y2="19084"/>
                        <a14:foregroundMark x1="26639" y1="4962" x2="26639" y2="4962"/>
                        <a14:backgroundMark x1="65369" y1="43130" x2="65369" y2="43130"/>
                        <a14:backgroundMark x1="47746" y1="59924" x2="47746" y2="59924"/>
                        <a14:backgroundMark x1="46721" y1="61069" x2="46721" y2="610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67231" y="6398450"/>
            <a:ext cx="924769" cy="45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397;p38"/>
          <p:cNvSpPr txBox="1">
            <a:spLocks noGrp="1"/>
          </p:cNvSpPr>
          <p:nvPr>
            <p:ph type="title"/>
          </p:nvPr>
        </p:nvSpPr>
        <p:spPr>
          <a:xfrm>
            <a:off x="1097280" y="286602"/>
            <a:ext cx="10058401" cy="1450802"/>
          </a:xfrm>
          <a:prstGeom prst="rect">
            <a:avLst/>
          </a:prstGeom>
        </p:spPr>
        <p:txBody>
          <a:bodyPr/>
          <a:lstStyle/>
          <a:p>
            <a:r>
              <a:t>Summary of results</a:t>
            </a:r>
          </a:p>
        </p:txBody>
      </p:sp>
      <p:pic>
        <p:nvPicPr>
          <p:cNvPr id="497" name="Google Shape;104;p13" descr="Google Shape;104;p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7230" y="6398450"/>
            <a:ext cx="924770" cy="459551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5CD69121-D2B1-47F6-BD5C-8738511DB9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9994707"/>
              </p:ext>
            </p:extLst>
          </p:nvPr>
        </p:nvGraphicFramePr>
        <p:xfrm>
          <a:off x="1097280" y="2662766"/>
          <a:ext cx="10058400" cy="1925320"/>
        </p:xfrm>
        <a:graphic>
          <a:graphicData uri="http://schemas.openxmlformats.org/drawingml/2006/table">
            <a:tbl>
              <a:tblPr firstRow="1" bandRow="1">
                <a:tableStyleId>{9DE0276F-A134-416F-BFD5-474C1F5A5ACD}</a:tableStyleId>
              </a:tblPr>
              <a:tblGrid>
                <a:gridCol w="3352800">
                  <a:extLst>
                    <a:ext uri="{9D8B030D-6E8A-4147-A177-3AD203B41FA5}">
                      <a16:colId xmlns:a16="http://schemas.microsoft.com/office/drawing/2014/main" val="2456334536"/>
                    </a:ext>
                  </a:extLst>
                </a:gridCol>
                <a:gridCol w="3352800">
                  <a:extLst>
                    <a:ext uri="{9D8B030D-6E8A-4147-A177-3AD203B41FA5}">
                      <a16:colId xmlns:a16="http://schemas.microsoft.com/office/drawing/2014/main" val="525440378"/>
                    </a:ext>
                  </a:extLst>
                </a:gridCol>
                <a:gridCol w="3352800">
                  <a:extLst>
                    <a:ext uri="{9D8B030D-6E8A-4147-A177-3AD203B41FA5}">
                      <a16:colId xmlns:a16="http://schemas.microsoft.com/office/drawing/2014/main" val="4111298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b="1" dirty="0" err="1"/>
                        <a:t>Answer</a:t>
                      </a:r>
                      <a:endParaRPr lang="LID4096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b="1" dirty="0" err="1"/>
                        <a:t>Significance</a:t>
                      </a:r>
                      <a:endParaRPr lang="LID4096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87430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b="0" dirty="0"/>
                        <a:t>Does </a:t>
                      </a:r>
                      <a:r>
                        <a:rPr lang="nl-NL" b="0" dirty="0" err="1"/>
                        <a:t>sorting</a:t>
                      </a:r>
                      <a:r>
                        <a:rPr lang="nl-NL" b="0" dirty="0"/>
                        <a:t> </a:t>
                      </a:r>
                      <a:r>
                        <a:rPr lang="nl-NL" b="0" dirty="0" err="1"/>
                        <a:t>occur</a:t>
                      </a:r>
                      <a:r>
                        <a:rPr lang="nl-NL" b="0" dirty="0"/>
                        <a:t>?</a:t>
                      </a:r>
                      <a:endParaRPr lang="LID4096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Yes – </a:t>
                      </a:r>
                      <a:r>
                        <a:rPr lang="nl-NL" dirty="0" err="1"/>
                        <a:t>difference</a:t>
                      </a:r>
                      <a:r>
                        <a:rPr lang="nl-NL" dirty="0"/>
                        <a:t> in </a:t>
                      </a:r>
                      <a:r>
                        <a:rPr lang="nl-NL" dirty="0" err="1"/>
                        <a:t>position</a:t>
                      </a:r>
                      <a:r>
                        <a:rPr lang="nl-NL" dirty="0"/>
                        <a:t> </a:t>
                      </a:r>
                      <a:r>
                        <a:rPr lang="nl-NL" dirty="0" err="1"/>
                        <a:t>between</a:t>
                      </a:r>
                      <a:r>
                        <a:rPr lang="nl-NL" dirty="0"/>
                        <a:t> different types of </a:t>
                      </a:r>
                      <a:r>
                        <a:rPr lang="nl-NL" dirty="0" err="1"/>
                        <a:t>larvae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F(4, 288095) = 32482, p &lt; 0.05***</a:t>
                      </a:r>
                    </a:p>
                    <a:p>
                      <a:r>
                        <a:rPr lang="nl-NL" dirty="0" err="1"/>
                        <a:t>Adjusted</a:t>
                      </a:r>
                      <a:r>
                        <a:rPr lang="nl-NL" dirty="0"/>
                        <a:t> </a:t>
                      </a:r>
                      <a:r>
                        <a:rPr lang="nl-NL" dirty="0" err="1"/>
                        <a:t>for</a:t>
                      </a:r>
                      <a:r>
                        <a:rPr lang="nl-NL" dirty="0"/>
                        <a:t> multiple </a:t>
                      </a:r>
                      <a:r>
                        <a:rPr lang="nl-NL" dirty="0" err="1"/>
                        <a:t>comparisons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70455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b="0" dirty="0"/>
                        <a:t>Does </a:t>
                      </a:r>
                      <a:r>
                        <a:rPr lang="nl-NL" b="0" i="1" dirty="0"/>
                        <a:t>care domain </a:t>
                      </a:r>
                      <a:r>
                        <a:rPr lang="nl-NL" b="0" dirty="0"/>
                        <a:t>affect </a:t>
                      </a:r>
                      <a:r>
                        <a:rPr lang="nl-NL" b="0" dirty="0" err="1"/>
                        <a:t>sorting</a:t>
                      </a:r>
                      <a:r>
                        <a:rPr lang="nl-NL" b="0" dirty="0"/>
                        <a:t>?</a:t>
                      </a:r>
                      <a:endParaRPr lang="LID4096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Yes – </a:t>
                      </a:r>
                      <a:r>
                        <a:rPr lang="nl-NL" dirty="0" err="1"/>
                        <a:t>with</a:t>
                      </a:r>
                      <a:r>
                        <a:rPr lang="nl-NL" dirty="0"/>
                        <a:t> </a:t>
                      </a:r>
                      <a:r>
                        <a:rPr lang="nl-NL" dirty="0" err="1"/>
                        <a:t>equal</a:t>
                      </a:r>
                      <a:r>
                        <a:rPr lang="nl-NL" dirty="0"/>
                        <a:t> care </a:t>
                      </a:r>
                      <a:r>
                        <a:rPr lang="nl-NL" dirty="0" err="1"/>
                        <a:t>domains</a:t>
                      </a:r>
                      <a:r>
                        <a:rPr lang="nl-NL" dirty="0"/>
                        <a:t> of </a:t>
                      </a:r>
                      <a:r>
                        <a:rPr lang="nl-NL" dirty="0" err="1"/>
                        <a:t>larvae</a:t>
                      </a:r>
                      <a:r>
                        <a:rPr lang="nl-NL" dirty="0"/>
                        <a:t> </a:t>
                      </a:r>
                      <a:r>
                        <a:rPr lang="nl-NL" dirty="0" err="1"/>
                        <a:t>sorting</a:t>
                      </a:r>
                      <a:r>
                        <a:rPr lang="nl-NL" dirty="0"/>
                        <a:t> </a:t>
                      </a:r>
                      <a:r>
                        <a:rPr lang="nl-NL" dirty="0" err="1"/>
                        <a:t>happens</a:t>
                      </a:r>
                      <a:r>
                        <a:rPr lang="nl-NL" dirty="0"/>
                        <a:t> </a:t>
                      </a:r>
                      <a:r>
                        <a:rPr lang="nl-NL" dirty="0" err="1"/>
                        <a:t>only</a:t>
                      </a:r>
                      <a:r>
                        <a:rPr lang="nl-NL" dirty="0"/>
                        <a:t> </a:t>
                      </a:r>
                      <a:r>
                        <a:rPr lang="nl-NL" dirty="0" err="1"/>
                        <a:t>based</a:t>
                      </a:r>
                      <a:r>
                        <a:rPr lang="nl-NL" dirty="0"/>
                        <a:t> on </a:t>
                      </a:r>
                      <a:r>
                        <a:rPr lang="nl-NL" dirty="0" err="1"/>
                        <a:t>weight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MANOVA F(5, 144044) = 14575, </a:t>
                      </a:r>
                    </a:p>
                    <a:p>
                      <a:r>
                        <a:rPr lang="nl-NL" dirty="0"/>
                        <a:t>p &lt; 0.05***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85013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b="0" dirty="0"/>
                        <a:t>Does </a:t>
                      </a:r>
                      <a:r>
                        <a:rPr lang="nl-NL" b="0" i="1" dirty="0" err="1"/>
                        <a:t>tiredness</a:t>
                      </a:r>
                      <a:r>
                        <a:rPr lang="nl-NL" b="0" dirty="0"/>
                        <a:t> affect </a:t>
                      </a:r>
                      <a:r>
                        <a:rPr lang="nl-NL" b="0" dirty="0" err="1"/>
                        <a:t>sorting</a:t>
                      </a:r>
                      <a:r>
                        <a:rPr lang="nl-NL" b="0" dirty="0"/>
                        <a:t>?</a:t>
                      </a:r>
                      <a:endParaRPr lang="LID4096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Yes – </a:t>
                      </a:r>
                      <a:r>
                        <a:rPr lang="nl-NL" dirty="0" err="1"/>
                        <a:t>with</a:t>
                      </a:r>
                      <a:r>
                        <a:rPr lang="nl-NL" dirty="0"/>
                        <a:t> </a:t>
                      </a:r>
                      <a:r>
                        <a:rPr lang="nl-NL" dirty="0" err="1"/>
                        <a:t>equal</a:t>
                      </a:r>
                      <a:r>
                        <a:rPr lang="nl-NL" dirty="0"/>
                        <a:t> </a:t>
                      </a:r>
                      <a:r>
                        <a:rPr lang="nl-NL" dirty="0" err="1"/>
                        <a:t>tiredness</a:t>
                      </a:r>
                      <a:r>
                        <a:rPr lang="nl-NL" dirty="0"/>
                        <a:t> </a:t>
                      </a:r>
                      <a:r>
                        <a:rPr lang="nl-NL" dirty="0" err="1"/>
                        <a:t>for</a:t>
                      </a:r>
                      <a:r>
                        <a:rPr lang="nl-NL" dirty="0"/>
                        <a:t> </a:t>
                      </a:r>
                      <a:r>
                        <a:rPr lang="nl-NL" dirty="0" err="1"/>
                        <a:t>larvae</a:t>
                      </a:r>
                      <a:r>
                        <a:rPr lang="nl-NL" dirty="0"/>
                        <a:t> </a:t>
                      </a:r>
                      <a:r>
                        <a:rPr lang="nl-NL" dirty="0" err="1"/>
                        <a:t>sorting</a:t>
                      </a:r>
                      <a:r>
                        <a:rPr lang="nl-NL" dirty="0"/>
                        <a:t> is </a:t>
                      </a:r>
                      <a:r>
                        <a:rPr lang="nl-NL" dirty="0" err="1"/>
                        <a:t>less</a:t>
                      </a:r>
                      <a:r>
                        <a:rPr lang="nl-NL" dirty="0"/>
                        <a:t> </a:t>
                      </a:r>
                      <a:r>
                        <a:rPr lang="nl-NL" dirty="0" err="1"/>
                        <a:t>clear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MANOVA F(5, 144044) = 237, </a:t>
                      </a:r>
                    </a:p>
                    <a:p>
                      <a:r>
                        <a:rPr lang="nl-NL" dirty="0"/>
                        <a:t>p &lt; 0.05***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9861907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39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/>
              <a:t>Conclusion</a:t>
            </a:r>
            <a:endParaRPr/>
          </a:p>
        </p:txBody>
      </p:sp>
      <p:sp>
        <p:nvSpPr>
          <p:cNvPr id="404" name="Google Shape;404;p39"/>
          <p:cNvSpPr txBox="1"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00"/>
          </a:xfrm>
          <a:prstGeom prst="rect">
            <a:avLst/>
          </a:prstGeom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457200" lvl="0" indent="-361950" algn="l" rtl="0">
              <a:spcBef>
                <a:spcPts val="1200"/>
              </a:spcBef>
              <a:spcAft>
                <a:spcPts val="0"/>
              </a:spcAft>
              <a:buSzPts val="2100"/>
              <a:buChar char="●"/>
            </a:pPr>
            <a:r>
              <a:rPr lang="nl-NL" sz="2300" dirty="0"/>
              <a:t>Model shows</a:t>
            </a:r>
          </a:p>
          <a:p>
            <a:pPr marL="95250" lvl="0" indent="0" algn="l" rtl="0">
              <a:spcBef>
                <a:spcPts val="1200"/>
              </a:spcBef>
              <a:spcAft>
                <a:spcPts val="0"/>
              </a:spcAft>
              <a:buSzPts val="2100"/>
              <a:buNone/>
            </a:pPr>
            <a:endParaRPr sz="2300" dirty="0"/>
          </a:p>
          <a:p>
            <a:pPr marL="914400" lvl="1" indent="-361950" algn="l" rtl="0">
              <a:spcBef>
                <a:spcPts val="0"/>
              </a:spcBef>
              <a:spcAft>
                <a:spcPts val="0"/>
              </a:spcAft>
              <a:buSzPts val="2100"/>
              <a:buChar char="○"/>
            </a:pPr>
            <a:r>
              <a:rPr lang="nl-NL" sz="2100" dirty="0"/>
              <a:t>Different care </a:t>
            </a:r>
            <a:r>
              <a:rPr lang="nl-NL" sz="2100" dirty="0" err="1"/>
              <a:t>domains</a:t>
            </a:r>
            <a:r>
              <a:rPr lang="nl-NL" sz="2100" dirty="0"/>
              <a:t> </a:t>
            </a:r>
            <a:r>
              <a:rPr lang="nl-NL" sz="2100" dirty="0" err="1"/>
              <a:t>cause</a:t>
            </a:r>
            <a:r>
              <a:rPr lang="nl-NL" sz="2100" dirty="0"/>
              <a:t> brood </a:t>
            </a:r>
            <a:r>
              <a:rPr lang="nl-NL" sz="2100" dirty="0" err="1"/>
              <a:t>sorting</a:t>
            </a:r>
            <a:endParaRPr lang="nl-NL" sz="2100" dirty="0"/>
          </a:p>
          <a:p>
            <a:pPr marL="552450" lvl="1" indent="0" algn="l" rtl="0">
              <a:spcBef>
                <a:spcPts val="0"/>
              </a:spcBef>
              <a:spcAft>
                <a:spcPts val="0"/>
              </a:spcAft>
              <a:buSzPts val="2100"/>
              <a:buNone/>
            </a:pPr>
            <a:endParaRPr sz="2100" dirty="0"/>
          </a:p>
          <a:p>
            <a:pPr marL="914400" lvl="1" indent="-361950" algn="l" rtl="0">
              <a:spcBef>
                <a:spcPts val="0"/>
              </a:spcBef>
              <a:spcAft>
                <a:spcPts val="0"/>
              </a:spcAft>
              <a:buSzPts val="2100"/>
              <a:buChar char="○"/>
            </a:pPr>
            <a:r>
              <a:rPr lang="nl-NL" sz="2100" dirty="0" err="1"/>
              <a:t>Influence</a:t>
            </a:r>
            <a:r>
              <a:rPr lang="nl-NL" sz="2100" dirty="0"/>
              <a:t> of </a:t>
            </a:r>
            <a:r>
              <a:rPr lang="nl-NL" sz="2100" dirty="0" err="1"/>
              <a:t>tiredness</a:t>
            </a:r>
            <a:r>
              <a:rPr lang="nl-NL" sz="2100" dirty="0"/>
              <a:t> </a:t>
            </a:r>
            <a:r>
              <a:rPr lang="nl-NL" sz="2100" dirty="0" err="1"/>
              <a:t>because</a:t>
            </a:r>
            <a:r>
              <a:rPr lang="nl-NL" sz="2100" dirty="0"/>
              <a:t> of </a:t>
            </a:r>
            <a:r>
              <a:rPr lang="nl-NL" sz="2100" dirty="0" err="1"/>
              <a:t>weight</a:t>
            </a:r>
            <a:r>
              <a:rPr lang="nl-NL" sz="2100" dirty="0"/>
              <a:t> is </a:t>
            </a:r>
            <a:r>
              <a:rPr lang="nl-NL" sz="2100" dirty="0" err="1"/>
              <a:t>much</a:t>
            </a:r>
            <a:r>
              <a:rPr lang="nl-NL" sz="2100" dirty="0"/>
              <a:t> smaller </a:t>
            </a:r>
            <a:r>
              <a:rPr lang="nl-NL" sz="2100" dirty="0" err="1"/>
              <a:t>than</a:t>
            </a:r>
            <a:r>
              <a:rPr lang="nl-NL" sz="2100" dirty="0"/>
              <a:t> of care domain in brood </a:t>
            </a:r>
            <a:r>
              <a:rPr lang="nl-NL" sz="2100" dirty="0" err="1"/>
              <a:t>sorting</a:t>
            </a:r>
            <a:endParaRPr lang="nl-NL" sz="2100" dirty="0"/>
          </a:p>
          <a:p>
            <a:pPr marL="552450" lvl="1" indent="0" algn="l" rtl="0">
              <a:spcBef>
                <a:spcPts val="0"/>
              </a:spcBef>
              <a:spcAft>
                <a:spcPts val="0"/>
              </a:spcAft>
              <a:buSzPts val="2100"/>
              <a:buNone/>
            </a:pPr>
            <a:endParaRPr sz="2100" dirty="0"/>
          </a:p>
          <a:p>
            <a:pPr marL="914400" lvl="1" indent="-361950" algn="l" rtl="0">
              <a:spcBef>
                <a:spcPts val="0"/>
              </a:spcBef>
              <a:spcAft>
                <a:spcPts val="0"/>
              </a:spcAft>
              <a:buSzPts val="2100"/>
              <a:buChar char="○"/>
            </a:pPr>
            <a:r>
              <a:rPr lang="nl-NL" sz="2100" dirty="0" err="1"/>
              <a:t>Lighter</a:t>
            </a:r>
            <a:r>
              <a:rPr lang="nl-NL" sz="2100" dirty="0"/>
              <a:t> </a:t>
            </a:r>
            <a:r>
              <a:rPr lang="nl-NL" sz="2100" dirty="0" err="1"/>
              <a:t>larvae</a:t>
            </a:r>
            <a:r>
              <a:rPr lang="nl-NL" sz="2100" dirty="0"/>
              <a:t> </a:t>
            </a:r>
            <a:r>
              <a:rPr lang="nl-NL" sz="2100" dirty="0" err="1"/>
              <a:t>can</a:t>
            </a:r>
            <a:r>
              <a:rPr lang="nl-NL" sz="2100" dirty="0"/>
              <a:t> </a:t>
            </a:r>
            <a:r>
              <a:rPr lang="nl-NL" sz="2100" dirty="0" err="1"/>
              <a:t>be</a:t>
            </a:r>
            <a:r>
              <a:rPr lang="nl-NL" sz="2100" dirty="0"/>
              <a:t> </a:t>
            </a:r>
            <a:r>
              <a:rPr lang="nl-NL" sz="2100" dirty="0" err="1"/>
              <a:t>carried</a:t>
            </a:r>
            <a:r>
              <a:rPr lang="nl-NL" sz="2100" dirty="0"/>
              <a:t> </a:t>
            </a:r>
            <a:r>
              <a:rPr lang="nl-NL" sz="2100" dirty="0" err="1"/>
              <a:t>longer</a:t>
            </a:r>
            <a:r>
              <a:rPr lang="nl-NL" sz="2100" dirty="0"/>
              <a:t>, but </a:t>
            </a:r>
            <a:r>
              <a:rPr lang="nl-NL" sz="2100" dirty="0" err="1"/>
              <a:t>aren’t</a:t>
            </a:r>
            <a:r>
              <a:rPr lang="nl-NL" sz="2100" dirty="0"/>
              <a:t> </a:t>
            </a:r>
            <a:r>
              <a:rPr lang="nl-NL" sz="2100" dirty="0" err="1"/>
              <a:t>because</a:t>
            </a:r>
            <a:r>
              <a:rPr lang="nl-NL" sz="2100" dirty="0"/>
              <a:t> of small care domain</a:t>
            </a:r>
            <a:endParaRPr sz="2300" dirty="0"/>
          </a:p>
        </p:txBody>
      </p:sp>
      <p:pic>
        <p:nvPicPr>
          <p:cNvPr id="5" name="Google Shape;104;p13">
            <a:extLst>
              <a:ext uri="{FF2B5EF4-FFF2-40B4-BE49-F238E27FC236}">
                <a16:creationId xmlns:a16="http://schemas.microsoft.com/office/drawing/2014/main" id="{C05E488B-10FF-4F6B-B692-C49410AE94AF}"/>
              </a:ext>
            </a:extLst>
          </p:cNvPr>
          <p:cNvPicPr preferRelativeResize="0"/>
          <p:nvPr/>
        </p:nvPicPr>
        <p:blipFill rotWithShape="1">
          <a:blip r:embed="rId3" cstate="hqprint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962" b="91985" l="6352" r="89139">
                        <a14:foregroundMark x1="37090" y1="33969" x2="37090" y2="33969"/>
                        <a14:foregroundMark x1="35041" y1="27481" x2="29508" y2="35115"/>
                        <a14:foregroundMark x1="32992" y1="34351" x2="33402" y2="34733"/>
                        <a14:foregroundMark x1="36885" y1="30916" x2="35246" y2="39313"/>
                        <a14:foregroundMark x1="20287" y1="7252" x2="21107" y2="8015"/>
                        <a14:foregroundMark x1="23566" y1="6107" x2="23975" y2="5344"/>
                        <a14:foregroundMark x1="13934" y1="26336" x2="14344" y2="24427"/>
                        <a14:foregroundMark x1="6762" y1="29008" x2="7172" y2="27481"/>
                        <a14:foregroundMark x1="9426" y1="21374" x2="9426" y2="21374"/>
                        <a14:foregroundMark x1="11885" y1="16031" x2="11885" y2="16031"/>
                        <a14:foregroundMark x1="14754" y1="11832" x2="14754" y2="11832"/>
                        <a14:foregroundMark x1="18238" y1="14122" x2="18238" y2="14122"/>
                        <a14:foregroundMark x1="32787" y1="74427" x2="32787" y2="74427"/>
                        <a14:foregroundMark x1="29098" y1="85878" x2="29098" y2="85878"/>
                        <a14:foregroundMark x1="30943" y1="82443" x2="30943" y2="82443"/>
                        <a14:foregroundMark x1="39549" y1="79389" x2="39549" y2="79389"/>
                        <a14:foregroundMark x1="35246" y1="91985" x2="35246" y2="91985"/>
                        <a14:foregroundMark x1="47951" y1="84733" x2="47951" y2="84733"/>
                        <a14:foregroundMark x1="54098" y1="86260" x2="54098" y2="86260"/>
                        <a14:foregroundMark x1="47951" y1="91221" x2="47951" y2="91221"/>
                        <a14:foregroundMark x1="85451" y1="82443" x2="85451" y2="82443"/>
                        <a14:foregroundMark x1="15779" y1="19084" x2="15779" y2="19084"/>
                        <a14:foregroundMark x1="26639" y1="4962" x2="26639" y2="4962"/>
                        <a14:backgroundMark x1="65369" y1="43130" x2="65369" y2="43130"/>
                        <a14:backgroundMark x1="47746" y1="59924" x2="47746" y2="59924"/>
                        <a14:backgroundMark x1="46721" y1="61069" x2="46721" y2="610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67231" y="6398450"/>
            <a:ext cx="924769" cy="45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40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/>
              <a:t>Discussion</a:t>
            </a:r>
            <a:endParaRPr/>
          </a:p>
        </p:txBody>
      </p:sp>
      <p:sp>
        <p:nvSpPr>
          <p:cNvPr id="410" name="Google Shape;410;p40"/>
          <p:cNvSpPr txBox="1"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00"/>
          </a:xfrm>
          <a:prstGeom prst="rect">
            <a:avLst/>
          </a:prstGeom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457200" lvl="0" indent="-361950" algn="l" rtl="0">
              <a:spcBef>
                <a:spcPts val="1200"/>
              </a:spcBef>
              <a:spcAft>
                <a:spcPts val="0"/>
              </a:spcAft>
              <a:buSzPts val="2100"/>
              <a:buChar char="●"/>
            </a:pPr>
            <a:r>
              <a:rPr lang="nl-NL" sz="2300" dirty="0"/>
              <a:t>Model </a:t>
            </a:r>
            <a:r>
              <a:rPr lang="nl-NL" sz="2300" dirty="0" err="1"/>
              <a:t>agrees</a:t>
            </a:r>
            <a:r>
              <a:rPr lang="nl-NL" sz="2300" dirty="0"/>
              <a:t> </a:t>
            </a:r>
            <a:r>
              <a:rPr lang="nl-NL" sz="2300" dirty="0" err="1"/>
              <a:t>with</a:t>
            </a:r>
            <a:r>
              <a:rPr lang="nl-NL" sz="2300" dirty="0"/>
              <a:t> </a:t>
            </a:r>
            <a:r>
              <a:rPr lang="nl-NL" sz="2300" dirty="0" err="1"/>
              <a:t>empirical</a:t>
            </a:r>
            <a:r>
              <a:rPr lang="nl-NL" sz="2300" dirty="0"/>
              <a:t> data on</a:t>
            </a:r>
            <a:endParaRPr sz="2300" dirty="0"/>
          </a:p>
          <a:p>
            <a:pPr marL="914400" lvl="1" indent="-361950" algn="l" rtl="0">
              <a:spcBef>
                <a:spcPts val="0"/>
              </a:spcBef>
              <a:spcAft>
                <a:spcPts val="0"/>
              </a:spcAft>
              <a:buSzPts val="2100"/>
              <a:buChar char="○"/>
            </a:pPr>
            <a:r>
              <a:rPr lang="nl-NL" sz="2100" dirty="0" err="1"/>
              <a:t>Larvae</a:t>
            </a:r>
            <a:r>
              <a:rPr lang="nl-NL" sz="2100" dirty="0"/>
              <a:t> </a:t>
            </a:r>
            <a:r>
              <a:rPr lang="nl-NL" sz="2100" dirty="0" err="1"/>
              <a:t>with</a:t>
            </a:r>
            <a:r>
              <a:rPr lang="nl-NL" sz="2100" dirty="0"/>
              <a:t> more </a:t>
            </a:r>
            <a:r>
              <a:rPr lang="nl-NL" sz="2100" dirty="0" err="1"/>
              <a:t>weight</a:t>
            </a:r>
            <a:r>
              <a:rPr lang="nl-NL" sz="2100" dirty="0"/>
              <a:t> </a:t>
            </a:r>
            <a:r>
              <a:rPr lang="nl-NL" sz="2100" dirty="0" err="1"/>
              <a:t>can</a:t>
            </a:r>
            <a:r>
              <a:rPr lang="nl-NL" sz="2100" dirty="0"/>
              <a:t> </a:t>
            </a:r>
            <a:r>
              <a:rPr lang="nl-NL" sz="2100" dirty="0" err="1"/>
              <a:t>be</a:t>
            </a:r>
            <a:r>
              <a:rPr lang="nl-NL" sz="2100" dirty="0"/>
              <a:t> </a:t>
            </a:r>
            <a:r>
              <a:rPr lang="nl-NL" sz="2100" dirty="0" err="1"/>
              <a:t>carried</a:t>
            </a:r>
            <a:r>
              <a:rPr lang="nl-NL" sz="2100" dirty="0"/>
              <a:t> </a:t>
            </a:r>
            <a:r>
              <a:rPr lang="nl-NL" sz="2100" dirty="0" err="1"/>
              <a:t>less</a:t>
            </a:r>
            <a:r>
              <a:rPr lang="nl-NL" sz="2100" dirty="0"/>
              <a:t> far</a:t>
            </a:r>
            <a:endParaRPr sz="2100" dirty="0"/>
          </a:p>
          <a:p>
            <a:pPr marL="914400" lvl="1" indent="-361950" algn="l" rtl="0">
              <a:spcBef>
                <a:spcPts val="0"/>
              </a:spcBef>
              <a:spcAft>
                <a:spcPts val="0"/>
              </a:spcAft>
              <a:buSzPts val="2100"/>
              <a:buChar char="○"/>
            </a:pPr>
            <a:r>
              <a:rPr lang="nl-NL" sz="2100" dirty="0" err="1"/>
              <a:t>Larvae</a:t>
            </a:r>
            <a:r>
              <a:rPr lang="nl-NL" sz="2100" dirty="0"/>
              <a:t> </a:t>
            </a:r>
            <a:r>
              <a:rPr lang="nl-NL" sz="2100" dirty="0" err="1"/>
              <a:t>with</a:t>
            </a:r>
            <a:r>
              <a:rPr lang="nl-NL" sz="2100" dirty="0"/>
              <a:t> </a:t>
            </a:r>
            <a:r>
              <a:rPr lang="nl-NL" sz="2100" dirty="0" err="1"/>
              <a:t>bigger</a:t>
            </a:r>
            <a:r>
              <a:rPr lang="nl-NL" sz="2100" dirty="0"/>
              <a:t> care domain end up more </a:t>
            </a:r>
            <a:r>
              <a:rPr lang="nl-NL" sz="2100" dirty="0" err="1"/>
              <a:t>towards</a:t>
            </a:r>
            <a:r>
              <a:rPr lang="nl-NL" sz="2100" dirty="0"/>
              <a:t> </a:t>
            </a:r>
            <a:r>
              <a:rPr lang="nl-NL" sz="2100" dirty="0" err="1"/>
              <a:t>periphery</a:t>
            </a:r>
            <a:endParaRPr sz="2100" dirty="0"/>
          </a:p>
          <a:p>
            <a:pPr marL="914400" lvl="1" indent="-361950" algn="l" rtl="0">
              <a:spcBef>
                <a:spcPts val="0"/>
              </a:spcBef>
              <a:spcAft>
                <a:spcPts val="0"/>
              </a:spcAft>
              <a:buSzPts val="2100"/>
              <a:buChar char="○"/>
            </a:pPr>
            <a:r>
              <a:rPr lang="nl-NL" sz="2100" dirty="0" err="1"/>
              <a:t>Structure</a:t>
            </a:r>
            <a:r>
              <a:rPr lang="nl-NL" sz="2100" dirty="0"/>
              <a:t>!</a:t>
            </a:r>
            <a:endParaRPr sz="2100"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2100" dirty="0"/>
          </a:p>
          <a:p>
            <a:pPr marL="457200" lvl="0" indent="-361950" algn="l" rtl="0">
              <a:spcBef>
                <a:spcPts val="1200"/>
              </a:spcBef>
              <a:spcAft>
                <a:spcPts val="0"/>
              </a:spcAft>
              <a:buSzPts val="2100"/>
              <a:buChar char="●"/>
            </a:pPr>
            <a:r>
              <a:rPr lang="en-US" sz="2100" dirty="0"/>
              <a:t>Model disagrees with</a:t>
            </a:r>
            <a:r>
              <a:rPr lang="nl-NL" sz="2000" dirty="0"/>
              <a:t> </a:t>
            </a:r>
            <a:r>
              <a:rPr lang="nl-NL" sz="2000" dirty="0" err="1"/>
              <a:t>empirical</a:t>
            </a:r>
            <a:r>
              <a:rPr lang="nl-NL" sz="2000" dirty="0"/>
              <a:t> data</a:t>
            </a:r>
            <a:r>
              <a:rPr lang="en-US" sz="2100" dirty="0"/>
              <a:t> on</a:t>
            </a:r>
          </a:p>
          <a:p>
            <a:pPr marL="914400" lvl="1" indent="-361950" algn="l" rtl="0">
              <a:spcBef>
                <a:spcPts val="0"/>
              </a:spcBef>
              <a:spcAft>
                <a:spcPts val="0"/>
              </a:spcAft>
              <a:buSzPts val="2100"/>
              <a:buChar char="○"/>
            </a:pPr>
            <a:r>
              <a:rPr lang="en-US" sz="2100" dirty="0"/>
              <a:t>Even though small larvae can be carried further, they are not</a:t>
            </a:r>
          </a:p>
        </p:txBody>
      </p:sp>
      <p:pic>
        <p:nvPicPr>
          <p:cNvPr id="5" name="Google Shape;104;p13">
            <a:extLst>
              <a:ext uri="{FF2B5EF4-FFF2-40B4-BE49-F238E27FC236}">
                <a16:creationId xmlns:a16="http://schemas.microsoft.com/office/drawing/2014/main" id="{D87785F6-5E34-43AE-99E1-997951914FFA}"/>
              </a:ext>
            </a:extLst>
          </p:cNvPr>
          <p:cNvPicPr preferRelativeResize="0"/>
          <p:nvPr/>
        </p:nvPicPr>
        <p:blipFill rotWithShape="1">
          <a:blip r:embed="rId3" cstate="hqprint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962" b="91985" l="6352" r="89139">
                        <a14:foregroundMark x1="37090" y1="33969" x2="37090" y2="33969"/>
                        <a14:foregroundMark x1="35041" y1="27481" x2="29508" y2="35115"/>
                        <a14:foregroundMark x1="32992" y1="34351" x2="33402" y2="34733"/>
                        <a14:foregroundMark x1="36885" y1="30916" x2="35246" y2="39313"/>
                        <a14:foregroundMark x1="20287" y1="7252" x2="21107" y2="8015"/>
                        <a14:foregroundMark x1="23566" y1="6107" x2="23975" y2="5344"/>
                        <a14:foregroundMark x1="13934" y1="26336" x2="14344" y2="24427"/>
                        <a14:foregroundMark x1="6762" y1="29008" x2="7172" y2="27481"/>
                        <a14:foregroundMark x1="9426" y1="21374" x2="9426" y2="21374"/>
                        <a14:foregroundMark x1="11885" y1="16031" x2="11885" y2="16031"/>
                        <a14:foregroundMark x1="14754" y1="11832" x2="14754" y2="11832"/>
                        <a14:foregroundMark x1="18238" y1="14122" x2="18238" y2="14122"/>
                        <a14:foregroundMark x1="32787" y1="74427" x2="32787" y2="74427"/>
                        <a14:foregroundMark x1="29098" y1="85878" x2="29098" y2="85878"/>
                        <a14:foregroundMark x1="30943" y1="82443" x2="30943" y2="82443"/>
                        <a14:foregroundMark x1="39549" y1="79389" x2="39549" y2="79389"/>
                        <a14:foregroundMark x1="35246" y1="91985" x2="35246" y2="91985"/>
                        <a14:foregroundMark x1="47951" y1="84733" x2="47951" y2="84733"/>
                        <a14:foregroundMark x1="54098" y1="86260" x2="54098" y2="86260"/>
                        <a14:foregroundMark x1="47951" y1="91221" x2="47951" y2="91221"/>
                        <a14:foregroundMark x1="85451" y1="82443" x2="85451" y2="82443"/>
                        <a14:foregroundMark x1="15779" y1="19084" x2="15779" y2="19084"/>
                        <a14:foregroundMark x1="26639" y1="4962" x2="26639" y2="4962"/>
                        <a14:backgroundMark x1="65369" y1="43130" x2="65369" y2="43130"/>
                        <a14:backgroundMark x1="47746" y1="59924" x2="47746" y2="59924"/>
                        <a14:backgroundMark x1="46721" y1="61069" x2="46721" y2="610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67231" y="6398450"/>
            <a:ext cx="924769" cy="45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415;p41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1" cy="1450801"/>
          </a:xfrm>
          <a:prstGeom prst="rect">
            <a:avLst/>
          </a:prstGeom>
        </p:spPr>
        <p:txBody>
          <a:bodyPr/>
          <a:lstStyle/>
          <a:p>
            <a:r>
              <a:t>Further research</a:t>
            </a:r>
          </a:p>
        </p:txBody>
      </p:sp>
      <p:sp>
        <p:nvSpPr>
          <p:cNvPr id="633" name="Google Shape;416;p41"/>
          <p:cNvSpPr txBox="1">
            <a:spLocks noGrp="1"/>
          </p:cNvSpPr>
          <p:nvPr>
            <p:ph type="body" sz="quarter" idx="1"/>
          </p:nvPr>
        </p:nvSpPr>
        <p:spPr>
          <a:xfrm>
            <a:off x="1097280" y="1845734"/>
            <a:ext cx="10058401" cy="992466"/>
          </a:xfrm>
          <a:prstGeom prst="rect">
            <a:avLst/>
          </a:prstGeom>
        </p:spPr>
        <p:txBody>
          <a:bodyPr/>
          <a:lstStyle>
            <a:lvl1pPr indent="-361950">
              <a:buSzPts val="2100"/>
              <a:buChar char="●"/>
              <a:defRPr sz="2100"/>
            </a:lvl1pPr>
          </a:lstStyle>
          <a:p>
            <a:r>
              <a:t>We took “domain of care” as a primitive, but can we get “domain of  care” to emerge by modelling food requirement and cleaning requirements directly?</a:t>
            </a:r>
          </a:p>
        </p:txBody>
      </p:sp>
      <p:pic>
        <p:nvPicPr>
          <p:cNvPr id="634" name="Google Shape;104;p13" descr="Google Shape;104;p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7230" y="6398450"/>
            <a:ext cx="924770" cy="45955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647" name="Group"/>
          <p:cNvGrpSpPr/>
          <p:nvPr/>
        </p:nvGrpSpPr>
        <p:grpSpPr>
          <a:xfrm>
            <a:off x="1241174" y="2977776"/>
            <a:ext cx="9588851" cy="3177928"/>
            <a:chOff x="0" y="0"/>
            <a:chExt cx="9588850" cy="3177926"/>
          </a:xfrm>
        </p:grpSpPr>
        <p:sp>
          <p:nvSpPr>
            <p:cNvPr id="635" name="Oval"/>
            <p:cNvSpPr/>
            <p:nvPr/>
          </p:nvSpPr>
          <p:spPr>
            <a:xfrm>
              <a:off x="0" y="0"/>
              <a:ext cx="3642172" cy="3177927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grpSp>
          <p:nvGrpSpPr>
            <p:cNvPr id="638" name="Google Shape;200;p19"/>
            <p:cNvGrpSpPr/>
            <p:nvPr/>
          </p:nvGrpSpPr>
          <p:grpSpPr>
            <a:xfrm>
              <a:off x="736381" y="825583"/>
              <a:ext cx="2169409" cy="1526761"/>
              <a:chOff x="0" y="0"/>
              <a:chExt cx="2169407" cy="1526760"/>
            </a:xfrm>
          </p:grpSpPr>
          <p:sp>
            <p:nvSpPr>
              <p:cNvPr id="636" name="Oval"/>
              <p:cNvSpPr/>
              <p:nvPr/>
            </p:nvSpPr>
            <p:spPr>
              <a:xfrm>
                <a:off x="0" y="-1"/>
                <a:ext cx="2169408" cy="1526762"/>
              </a:xfrm>
              <a:prstGeom prst="ellipse">
                <a:avLst/>
              </a:prstGeom>
              <a:solidFill>
                <a:srgbClr val="FF00FF"/>
              </a:solidFill>
              <a:ln w="9525" cap="flat">
                <a:solidFill>
                  <a:srgbClr val="344068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637" name="large"/>
              <p:cNvSpPr txBox="1"/>
              <p:nvPr/>
            </p:nvSpPr>
            <p:spPr>
              <a:xfrm>
                <a:off x="317702" y="573262"/>
                <a:ext cx="1534003" cy="38023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91424" tIns="91424" rIns="91424" bIns="91424" numCol="1" anchor="ctr">
                <a:spAutoFit/>
              </a:bodyPr>
              <a:lstStyle/>
              <a:p>
                <a:r>
                  <a:t>large</a:t>
                </a:r>
              </a:p>
            </p:txBody>
          </p:sp>
        </p:grpSp>
        <p:sp>
          <p:nvSpPr>
            <p:cNvPr id="639" name="Google Shape;167;p17"/>
            <p:cNvSpPr/>
            <p:nvPr/>
          </p:nvSpPr>
          <p:spPr>
            <a:xfrm>
              <a:off x="4144150" y="1352273"/>
              <a:ext cx="1351501" cy="375901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D9E0E6"/>
            </a:solidFill>
            <a:ln w="9525" cap="flat">
              <a:solidFill>
                <a:srgbClr val="344068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grpSp>
          <p:nvGrpSpPr>
            <p:cNvPr id="642" name="Google Shape;200;p19"/>
            <p:cNvGrpSpPr/>
            <p:nvPr/>
          </p:nvGrpSpPr>
          <p:grpSpPr>
            <a:xfrm>
              <a:off x="6286281" y="825583"/>
              <a:ext cx="2169409" cy="1526761"/>
              <a:chOff x="0" y="0"/>
              <a:chExt cx="2169407" cy="1526760"/>
            </a:xfrm>
          </p:grpSpPr>
          <p:sp>
            <p:nvSpPr>
              <p:cNvPr id="640" name="Oval"/>
              <p:cNvSpPr/>
              <p:nvPr/>
            </p:nvSpPr>
            <p:spPr>
              <a:xfrm>
                <a:off x="0" y="-1"/>
                <a:ext cx="2169408" cy="1526762"/>
              </a:xfrm>
              <a:prstGeom prst="ellipse">
                <a:avLst/>
              </a:prstGeom>
              <a:solidFill>
                <a:srgbClr val="FF00FF"/>
              </a:solidFill>
              <a:ln w="9525" cap="flat">
                <a:solidFill>
                  <a:srgbClr val="344068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641" name="large"/>
              <p:cNvSpPr txBox="1"/>
              <p:nvPr/>
            </p:nvSpPr>
            <p:spPr>
              <a:xfrm>
                <a:off x="317702" y="573262"/>
                <a:ext cx="1534003" cy="38023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91424" tIns="91424" rIns="91424" bIns="91424" numCol="1" anchor="ctr">
                <a:spAutoFit/>
              </a:bodyPr>
              <a:lstStyle/>
              <a:p>
                <a:r>
                  <a:t>large</a:t>
                </a:r>
              </a:p>
            </p:txBody>
          </p:sp>
        </p:grpSp>
        <p:sp>
          <p:nvSpPr>
            <p:cNvPr id="643" name="Rectangle"/>
            <p:cNvSpPr/>
            <p:nvPr/>
          </p:nvSpPr>
          <p:spPr>
            <a:xfrm>
              <a:off x="8156826" y="110230"/>
              <a:ext cx="1432025" cy="360026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44" name="Rectangle"/>
            <p:cNvSpPr/>
            <p:nvPr/>
          </p:nvSpPr>
          <p:spPr>
            <a:xfrm>
              <a:off x="8156826" y="605530"/>
              <a:ext cx="1432025" cy="360026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45" name="Rectangle"/>
            <p:cNvSpPr/>
            <p:nvPr/>
          </p:nvSpPr>
          <p:spPr>
            <a:xfrm>
              <a:off x="8156826" y="110230"/>
              <a:ext cx="378322" cy="360026"/>
            </a:xfrm>
            <a:prstGeom prst="rect">
              <a:avLst/>
            </a:prstGeom>
            <a:solidFill>
              <a:srgbClr val="FF0900"/>
            </a:solidFill>
            <a:ln w="25400" cap="flat">
              <a:solidFill>
                <a:srgbClr val="E41B00"/>
              </a:solidFill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4100"/>
                  </a:solidFill>
                </a:defRPr>
              </a:pPr>
              <a:endParaRPr/>
            </a:p>
          </p:txBody>
        </p:sp>
        <p:sp>
          <p:nvSpPr>
            <p:cNvPr id="646" name="Rectangle"/>
            <p:cNvSpPr/>
            <p:nvPr/>
          </p:nvSpPr>
          <p:spPr>
            <a:xfrm>
              <a:off x="8156826" y="605530"/>
              <a:ext cx="378322" cy="360026"/>
            </a:xfrm>
            <a:prstGeom prst="rect">
              <a:avLst/>
            </a:prstGeom>
            <a:solidFill>
              <a:srgbClr val="FF0900"/>
            </a:solidFill>
            <a:ln w="25400" cap="flat">
              <a:solidFill>
                <a:srgbClr val="E41B00"/>
              </a:solidFill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4100"/>
                  </a:solidFill>
                </a:defRPr>
              </a:pPr>
              <a:endParaRPr/>
            </a:p>
          </p:txBody>
        </p:sp>
      </p:grpSp>
      <p:sp>
        <p:nvSpPr>
          <p:cNvPr id="648" name="Food"/>
          <p:cNvSpPr txBox="1"/>
          <p:nvPr/>
        </p:nvSpPr>
        <p:spPr>
          <a:xfrm>
            <a:off x="10998989" y="3123608"/>
            <a:ext cx="509400" cy="2888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t>Food</a:t>
            </a:r>
          </a:p>
        </p:txBody>
      </p:sp>
      <p:sp>
        <p:nvSpPr>
          <p:cNvPr id="649" name="Clean"/>
          <p:cNvSpPr txBox="1"/>
          <p:nvPr/>
        </p:nvSpPr>
        <p:spPr>
          <a:xfrm>
            <a:off x="10998989" y="3618908"/>
            <a:ext cx="568695" cy="2888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t>Clean</a:t>
            </a:r>
          </a:p>
        </p:txBody>
      </p:sp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4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dirty="0" err="1"/>
              <a:t>References</a:t>
            </a:r>
            <a:endParaRPr dirty="0"/>
          </a:p>
        </p:txBody>
      </p:sp>
      <p:sp>
        <p:nvSpPr>
          <p:cNvPr id="422" name="Google Shape;422;p42"/>
          <p:cNvSpPr txBox="1">
            <a:spLocks noGrp="1"/>
          </p:cNvSpPr>
          <p:nvPr>
            <p:ph type="body" idx="1"/>
          </p:nvPr>
        </p:nvSpPr>
        <p:spPr>
          <a:xfrm>
            <a:off x="4985238" y="1529861"/>
            <a:ext cx="6295292" cy="1475350"/>
          </a:xfrm>
          <a:prstGeom prst="rect">
            <a:avLst/>
          </a:prstGeom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2000"/>
              </a:spcBef>
              <a:spcAft>
                <a:spcPts val="2000"/>
              </a:spcAft>
              <a:buNone/>
            </a:pPr>
            <a:r>
              <a:rPr lang="nl-NL" sz="3200" dirty="0" err="1"/>
              <a:t>Questions</a:t>
            </a:r>
            <a:r>
              <a:rPr lang="nl-NL" sz="3200" dirty="0"/>
              <a:t>?</a:t>
            </a:r>
            <a:endParaRPr sz="3200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A6F3FD9-1347-4248-91E1-4B36C0026452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Franks, N. R. &amp; </a:t>
            </a:r>
            <a:r>
              <a:rPr lang="en-US" dirty="0" err="1"/>
              <a:t>Sendova</a:t>
            </a:r>
            <a:r>
              <a:rPr lang="en-US" dirty="0"/>
              <a:t>-Franks, A. B. 1992. Brood sorting by ants: distributing the workload over the work-surface. Behavioral Ecology and Sociobiology, 30, 109–123.</a:t>
            </a:r>
          </a:p>
          <a:p>
            <a:r>
              <a:rPr lang="en-US" dirty="0" err="1"/>
              <a:t>Sendova</a:t>
            </a:r>
            <a:r>
              <a:rPr lang="en-US" dirty="0"/>
              <a:t>-Franks, A. B. et al. “Brood sorting by ants: two phases and differential diffusion”. Animal </a:t>
            </a:r>
            <a:r>
              <a:rPr lang="en-US" dirty="0" err="1"/>
              <a:t>Behaviour</a:t>
            </a:r>
            <a:r>
              <a:rPr lang="en-US" dirty="0"/>
              <a:t>, 68 (2004): 1095 - 1106. https://doi.org/10.1016/j.anbehav.2004.02.013</a:t>
            </a:r>
          </a:p>
          <a:p>
            <a:r>
              <a:rPr lang="en-US" dirty="0"/>
              <a:t>Wilson, M. et al. “Algorithms for Building Annular Structures with Minimalist Robots Inspired by Brood Sorting in Ant Colonies.” Autonomous Robots 17 (2004): 115-136.</a:t>
            </a:r>
          </a:p>
        </p:txBody>
      </p:sp>
      <p:pic>
        <p:nvPicPr>
          <p:cNvPr id="6" name="Google Shape;104;p13">
            <a:extLst>
              <a:ext uri="{FF2B5EF4-FFF2-40B4-BE49-F238E27FC236}">
                <a16:creationId xmlns:a16="http://schemas.microsoft.com/office/drawing/2014/main" id="{88C06521-9EFE-4F3A-AF87-A1CC81E8B09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6533"/>
          <a:stretch/>
        </p:blipFill>
        <p:spPr>
          <a:xfrm>
            <a:off x="6472409" y="3322629"/>
            <a:ext cx="3320950" cy="178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6"/>
          <p:cNvSpPr txBox="1">
            <a:spLocks noGrp="1"/>
          </p:cNvSpPr>
          <p:nvPr>
            <p:ph type="title"/>
          </p:nvPr>
        </p:nvSpPr>
        <p:spPr>
          <a:xfrm>
            <a:off x="994050" y="156251"/>
            <a:ext cx="10058400" cy="7995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/>
              <a:t>Empirical data (Sendova-Franks 2004)</a:t>
            </a:r>
            <a:endParaRPr/>
          </a:p>
        </p:txBody>
      </p:sp>
      <p:sp>
        <p:nvSpPr>
          <p:cNvPr id="128" name="Google Shape;128;p16"/>
          <p:cNvSpPr txBox="1">
            <a:spLocks noGrp="1"/>
          </p:cNvSpPr>
          <p:nvPr>
            <p:ph type="body" idx="1"/>
          </p:nvPr>
        </p:nvSpPr>
        <p:spPr>
          <a:xfrm>
            <a:off x="1066800" y="1019832"/>
            <a:ext cx="9908400" cy="876900"/>
          </a:xfrm>
          <a:prstGeom prst="rect">
            <a:avLst/>
          </a:prstGeom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nl-NL"/>
              <a:t>Brood is sorted in concentric annuli (rings)</a:t>
            </a:r>
            <a:endParaRPr/>
          </a:p>
        </p:txBody>
      </p:sp>
      <p:sp>
        <p:nvSpPr>
          <p:cNvPr id="129" name="Google Shape;129;p16"/>
          <p:cNvSpPr/>
          <p:nvPr/>
        </p:nvSpPr>
        <p:spPr>
          <a:xfrm>
            <a:off x="1904411" y="2191039"/>
            <a:ext cx="4117500" cy="3727800"/>
          </a:xfrm>
          <a:prstGeom prst="ellipse">
            <a:avLst/>
          </a:prstGeom>
          <a:solidFill>
            <a:srgbClr val="FF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16"/>
          <p:cNvSpPr/>
          <p:nvPr/>
        </p:nvSpPr>
        <p:spPr>
          <a:xfrm>
            <a:off x="2410539" y="2568876"/>
            <a:ext cx="3086400" cy="2948400"/>
          </a:xfrm>
          <a:prstGeom prst="ellipse">
            <a:avLst/>
          </a:prstGeom>
          <a:solidFill>
            <a:srgbClr val="FF99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16"/>
          <p:cNvSpPr/>
          <p:nvPr/>
        </p:nvSpPr>
        <p:spPr>
          <a:xfrm>
            <a:off x="2631850" y="2849850"/>
            <a:ext cx="2648100" cy="2408700"/>
          </a:xfrm>
          <a:prstGeom prst="ellipse">
            <a:avLst/>
          </a:prstGeom>
          <a:solidFill>
            <a:srgbClr val="99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16"/>
          <p:cNvSpPr/>
          <p:nvPr/>
        </p:nvSpPr>
        <p:spPr>
          <a:xfrm>
            <a:off x="2897575" y="3097200"/>
            <a:ext cx="2012700" cy="1914000"/>
          </a:xfrm>
          <a:prstGeom prst="ellipse">
            <a:avLst/>
          </a:prstGeom>
          <a:solidFill>
            <a:srgbClr val="00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16"/>
          <p:cNvSpPr/>
          <p:nvPr/>
        </p:nvSpPr>
        <p:spPr>
          <a:xfrm>
            <a:off x="3519808" y="3700997"/>
            <a:ext cx="735000" cy="751500"/>
          </a:xfrm>
          <a:prstGeom prst="ellipse">
            <a:avLst/>
          </a:prstGeom>
          <a:solidFill>
            <a:srgbClr val="00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16"/>
          <p:cNvSpPr/>
          <p:nvPr/>
        </p:nvSpPr>
        <p:spPr>
          <a:xfrm>
            <a:off x="7096225" y="2644475"/>
            <a:ext cx="309600" cy="324600"/>
          </a:xfrm>
          <a:prstGeom prst="rect">
            <a:avLst/>
          </a:prstGeom>
          <a:solidFill>
            <a:srgbClr val="00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16"/>
          <p:cNvSpPr txBox="1"/>
          <p:nvPr/>
        </p:nvSpPr>
        <p:spPr>
          <a:xfrm>
            <a:off x="7697275" y="2568875"/>
            <a:ext cx="27969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sz="1900">
                <a:latin typeface="Calibri"/>
                <a:ea typeface="Calibri"/>
                <a:cs typeface="Calibri"/>
                <a:sym typeface="Calibri"/>
              </a:rPr>
              <a:t>Eggs and small larvae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16"/>
          <p:cNvSpPr txBox="1"/>
          <p:nvPr/>
        </p:nvSpPr>
        <p:spPr>
          <a:xfrm>
            <a:off x="7666375" y="3035775"/>
            <a:ext cx="27969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sz="1900">
                <a:latin typeface="Calibri"/>
                <a:ea typeface="Calibri"/>
                <a:cs typeface="Calibri"/>
                <a:sym typeface="Calibri"/>
              </a:rPr>
              <a:t>Medium larvae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16"/>
          <p:cNvSpPr txBox="1"/>
          <p:nvPr/>
        </p:nvSpPr>
        <p:spPr>
          <a:xfrm>
            <a:off x="7666375" y="3606750"/>
            <a:ext cx="27969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sz="1900">
                <a:latin typeface="Calibri"/>
                <a:ea typeface="Calibri"/>
                <a:cs typeface="Calibri"/>
                <a:sym typeface="Calibri"/>
              </a:rPr>
              <a:t>Large larvae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16"/>
          <p:cNvSpPr txBox="1"/>
          <p:nvPr/>
        </p:nvSpPr>
        <p:spPr>
          <a:xfrm>
            <a:off x="7666375" y="4198575"/>
            <a:ext cx="27969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sz="1900">
                <a:latin typeface="Calibri"/>
                <a:ea typeface="Calibri"/>
                <a:cs typeface="Calibri"/>
                <a:sym typeface="Calibri"/>
              </a:rPr>
              <a:t>Prepupae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p16"/>
          <p:cNvSpPr txBox="1"/>
          <p:nvPr/>
        </p:nvSpPr>
        <p:spPr>
          <a:xfrm>
            <a:off x="7653025" y="4697650"/>
            <a:ext cx="27969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sz="1900">
                <a:latin typeface="Calibri"/>
                <a:ea typeface="Calibri"/>
                <a:cs typeface="Calibri"/>
                <a:sym typeface="Calibri"/>
              </a:rPr>
              <a:t>Pupae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16"/>
          <p:cNvSpPr/>
          <p:nvPr/>
        </p:nvSpPr>
        <p:spPr>
          <a:xfrm>
            <a:off x="7096225" y="3131775"/>
            <a:ext cx="309600" cy="324600"/>
          </a:xfrm>
          <a:prstGeom prst="rect">
            <a:avLst/>
          </a:prstGeom>
          <a:solidFill>
            <a:srgbClr val="00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16"/>
          <p:cNvSpPr/>
          <p:nvPr/>
        </p:nvSpPr>
        <p:spPr>
          <a:xfrm>
            <a:off x="7096225" y="3665175"/>
            <a:ext cx="309600" cy="324600"/>
          </a:xfrm>
          <a:prstGeom prst="rect">
            <a:avLst/>
          </a:prstGeom>
          <a:solidFill>
            <a:srgbClr val="FF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16"/>
          <p:cNvSpPr/>
          <p:nvPr/>
        </p:nvSpPr>
        <p:spPr>
          <a:xfrm>
            <a:off x="7089550" y="4198575"/>
            <a:ext cx="309600" cy="324600"/>
          </a:xfrm>
          <a:prstGeom prst="rect">
            <a:avLst/>
          </a:prstGeom>
          <a:solidFill>
            <a:srgbClr val="FF99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16"/>
          <p:cNvSpPr/>
          <p:nvPr/>
        </p:nvSpPr>
        <p:spPr>
          <a:xfrm>
            <a:off x="7089550" y="4731975"/>
            <a:ext cx="309600" cy="324600"/>
          </a:xfrm>
          <a:prstGeom prst="rect">
            <a:avLst/>
          </a:prstGeom>
          <a:solidFill>
            <a:srgbClr val="674EA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" name="Google Shape;104;p13">
            <a:extLst>
              <a:ext uri="{FF2B5EF4-FFF2-40B4-BE49-F238E27FC236}">
                <a16:creationId xmlns:a16="http://schemas.microsoft.com/office/drawing/2014/main" id="{6140E9EB-2B33-48A9-85A6-50BE5238E090}"/>
              </a:ext>
            </a:extLst>
          </p:cNvPr>
          <p:cNvPicPr preferRelativeResize="0"/>
          <p:nvPr/>
        </p:nvPicPr>
        <p:blipFill rotWithShape="1">
          <a:blip r:embed="rId3" cstate="hqprint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962" b="91985" l="6352" r="89139">
                        <a14:foregroundMark x1="37090" y1="33969" x2="37090" y2="33969"/>
                        <a14:foregroundMark x1="35041" y1="27481" x2="29508" y2="35115"/>
                        <a14:foregroundMark x1="32992" y1="34351" x2="33402" y2="34733"/>
                        <a14:foregroundMark x1="36885" y1="30916" x2="35246" y2="39313"/>
                        <a14:foregroundMark x1="20287" y1="7252" x2="21107" y2="8015"/>
                        <a14:foregroundMark x1="23566" y1="6107" x2="23975" y2="5344"/>
                        <a14:foregroundMark x1="13934" y1="26336" x2="14344" y2="24427"/>
                        <a14:foregroundMark x1="6762" y1="29008" x2="7172" y2="27481"/>
                        <a14:foregroundMark x1="9426" y1="21374" x2="9426" y2="21374"/>
                        <a14:foregroundMark x1="11885" y1="16031" x2="11885" y2="16031"/>
                        <a14:foregroundMark x1="14754" y1="11832" x2="14754" y2="11832"/>
                        <a14:foregroundMark x1="18238" y1="14122" x2="18238" y2="14122"/>
                        <a14:foregroundMark x1="32787" y1="74427" x2="32787" y2="74427"/>
                        <a14:foregroundMark x1="29098" y1="85878" x2="29098" y2="85878"/>
                        <a14:foregroundMark x1="30943" y1="82443" x2="30943" y2="82443"/>
                        <a14:foregroundMark x1="39549" y1="79389" x2="39549" y2="79389"/>
                        <a14:foregroundMark x1="35246" y1="91985" x2="35246" y2="91985"/>
                        <a14:foregroundMark x1="47951" y1="84733" x2="47951" y2="84733"/>
                        <a14:foregroundMark x1="54098" y1="86260" x2="54098" y2="86260"/>
                        <a14:foregroundMark x1="47951" y1="91221" x2="47951" y2="91221"/>
                        <a14:foregroundMark x1="85451" y1="82443" x2="85451" y2="82443"/>
                        <a14:foregroundMark x1="15779" y1="19084" x2="15779" y2="19084"/>
                        <a14:foregroundMark x1="26639" y1="4962" x2="26639" y2="4962"/>
                        <a14:backgroundMark x1="65369" y1="43130" x2="65369" y2="43130"/>
                        <a14:backgroundMark x1="47746" y1="59924" x2="47746" y2="59924"/>
                        <a14:backgroundMark x1="46721" y1="61069" x2="46721" y2="610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67231" y="6398450"/>
            <a:ext cx="924769" cy="45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48;p17"/>
          <p:cNvSpPr txBox="1">
            <a:spLocks noGrp="1"/>
          </p:cNvSpPr>
          <p:nvPr>
            <p:ph type="title"/>
          </p:nvPr>
        </p:nvSpPr>
        <p:spPr>
          <a:xfrm>
            <a:off x="994049" y="156251"/>
            <a:ext cx="10058401" cy="799500"/>
          </a:xfrm>
          <a:prstGeom prst="rect">
            <a:avLst/>
          </a:prstGeom>
        </p:spPr>
        <p:txBody>
          <a:bodyPr/>
          <a:lstStyle/>
          <a:p>
            <a:r>
              <a:t>Question</a:t>
            </a:r>
          </a:p>
        </p:txBody>
      </p:sp>
      <p:sp>
        <p:nvSpPr>
          <p:cNvPr id="187" name="Google Shape;149;p17"/>
          <p:cNvSpPr txBox="1">
            <a:spLocks noGrp="1"/>
          </p:cNvSpPr>
          <p:nvPr>
            <p:ph type="body" sz="quarter" idx="1"/>
          </p:nvPr>
        </p:nvSpPr>
        <p:spPr>
          <a:xfrm>
            <a:off x="994050" y="1142703"/>
            <a:ext cx="9908400" cy="552301"/>
          </a:xfrm>
          <a:prstGeom prst="rect">
            <a:avLst/>
          </a:prstGeom>
        </p:spPr>
        <p:txBody>
          <a:bodyPr/>
          <a:lstStyle>
            <a:lvl1pPr indent="-400050">
              <a:lnSpc>
                <a:spcPct val="72000"/>
              </a:lnSpc>
              <a:buSzPts val="2600"/>
              <a:buChar char="●"/>
              <a:defRPr sz="2600"/>
            </a:lvl1pPr>
          </a:lstStyle>
          <a:p>
            <a:r>
              <a:t>What is the cause of this brood organisation?</a:t>
            </a:r>
          </a:p>
        </p:txBody>
      </p:sp>
      <p:sp>
        <p:nvSpPr>
          <p:cNvPr id="188" name="Google Shape;150;p17"/>
          <p:cNvSpPr/>
          <p:nvPr/>
        </p:nvSpPr>
        <p:spPr>
          <a:xfrm>
            <a:off x="1187749" y="4840273"/>
            <a:ext cx="628501" cy="552301"/>
          </a:xfrm>
          <a:prstGeom prst="ellipse">
            <a:avLst/>
          </a:prstGeom>
          <a:solidFill>
            <a:srgbClr val="00FF00"/>
          </a:solidFill>
          <a:ln>
            <a:solidFill>
              <a:srgbClr val="344068"/>
            </a:solidFill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91" name="Google Shape;151;p17"/>
          <p:cNvGrpSpPr/>
          <p:nvPr/>
        </p:nvGrpSpPr>
        <p:grpSpPr>
          <a:xfrm>
            <a:off x="454399" y="5358000"/>
            <a:ext cx="1170001" cy="1015201"/>
            <a:chOff x="0" y="0"/>
            <a:chExt cx="1169999" cy="1015200"/>
          </a:xfrm>
        </p:grpSpPr>
        <p:sp>
          <p:nvSpPr>
            <p:cNvPr id="189" name="Oval"/>
            <p:cNvSpPr/>
            <p:nvPr/>
          </p:nvSpPr>
          <p:spPr>
            <a:xfrm>
              <a:off x="0" y="-1"/>
              <a:ext cx="1170000" cy="1015202"/>
            </a:xfrm>
            <a:prstGeom prst="ellipse">
              <a:avLst/>
            </a:prstGeom>
            <a:solidFill>
              <a:srgbClr val="00FFFF"/>
            </a:solidFill>
            <a:ln w="9525" cap="flat">
              <a:solidFill>
                <a:srgbClr val="344068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90" name="medium"/>
            <p:cNvSpPr txBox="1"/>
            <p:nvPr/>
          </p:nvSpPr>
          <p:spPr>
            <a:xfrm>
              <a:off x="171342" y="317482"/>
              <a:ext cx="827316" cy="38023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/>
            <a:p>
              <a:r>
                <a:t>medium</a:t>
              </a:r>
            </a:p>
          </p:txBody>
        </p:sp>
      </p:grpSp>
      <p:grpSp>
        <p:nvGrpSpPr>
          <p:cNvPr id="194" name="Google Shape;152;p17"/>
          <p:cNvGrpSpPr/>
          <p:nvPr/>
        </p:nvGrpSpPr>
        <p:grpSpPr>
          <a:xfrm>
            <a:off x="1691751" y="5097598"/>
            <a:ext cx="1437000" cy="1275601"/>
            <a:chOff x="0" y="0"/>
            <a:chExt cx="1436999" cy="1275600"/>
          </a:xfrm>
        </p:grpSpPr>
        <p:sp>
          <p:nvSpPr>
            <p:cNvPr id="192" name="Oval"/>
            <p:cNvSpPr/>
            <p:nvPr/>
          </p:nvSpPr>
          <p:spPr>
            <a:xfrm>
              <a:off x="0" y="-1"/>
              <a:ext cx="1437000" cy="1275602"/>
            </a:xfrm>
            <a:prstGeom prst="ellipse">
              <a:avLst/>
            </a:prstGeom>
            <a:solidFill>
              <a:srgbClr val="FF00FF"/>
            </a:solidFill>
            <a:ln w="9525" cap="flat">
              <a:solidFill>
                <a:srgbClr val="344068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93" name="large"/>
            <p:cNvSpPr txBox="1"/>
            <p:nvPr/>
          </p:nvSpPr>
          <p:spPr>
            <a:xfrm>
              <a:off x="210443" y="447683"/>
              <a:ext cx="1016113" cy="3802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/>
            <a:p>
              <a:r>
                <a:t>large</a:t>
              </a:r>
            </a:p>
          </p:txBody>
        </p:sp>
      </p:grpSp>
      <p:grpSp>
        <p:nvGrpSpPr>
          <p:cNvPr id="197" name="Google Shape;153;p17"/>
          <p:cNvGrpSpPr/>
          <p:nvPr/>
        </p:nvGrpSpPr>
        <p:grpSpPr>
          <a:xfrm>
            <a:off x="563051" y="2299213"/>
            <a:ext cx="1351502" cy="1197601"/>
            <a:chOff x="0" y="0"/>
            <a:chExt cx="1351500" cy="1197599"/>
          </a:xfrm>
        </p:grpSpPr>
        <p:sp>
          <p:nvSpPr>
            <p:cNvPr id="195" name="Oval"/>
            <p:cNvSpPr/>
            <p:nvPr/>
          </p:nvSpPr>
          <p:spPr>
            <a:xfrm>
              <a:off x="-1" y="0"/>
              <a:ext cx="1351502" cy="1197600"/>
            </a:xfrm>
            <a:prstGeom prst="ellipse">
              <a:avLst/>
            </a:prstGeom>
            <a:solidFill>
              <a:srgbClr val="FF9900"/>
            </a:solidFill>
            <a:ln w="9525" cap="flat">
              <a:solidFill>
                <a:srgbClr val="344068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96" name="prepupae"/>
            <p:cNvSpPr txBox="1"/>
            <p:nvPr/>
          </p:nvSpPr>
          <p:spPr>
            <a:xfrm>
              <a:off x="197923" y="408683"/>
              <a:ext cx="955654" cy="3802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/>
            <a:p>
              <a:r>
                <a:t>prepupae</a:t>
              </a:r>
            </a:p>
          </p:txBody>
        </p:sp>
      </p:grpSp>
      <p:grpSp>
        <p:nvGrpSpPr>
          <p:cNvPr id="200" name="Google Shape;154;p17"/>
          <p:cNvGrpSpPr/>
          <p:nvPr/>
        </p:nvGrpSpPr>
        <p:grpSpPr>
          <a:xfrm>
            <a:off x="455800" y="3564673"/>
            <a:ext cx="1566002" cy="1275601"/>
            <a:chOff x="0" y="0"/>
            <a:chExt cx="1566000" cy="1275600"/>
          </a:xfrm>
        </p:grpSpPr>
        <p:sp>
          <p:nvSpPr>
            <p:cNvPr id="198" name="Oval"/>
            <p:cNvSpPr/>
            <p:nvPr/>
          </p:nvSpPr>
          <p:spPr>
            <a:xfrm>
              <a:off x="-1" y="-1"/>
              <a:ext cx="1566002" cy="1275602"/>
            </a:xfrm>
            <a:prstGeom prst="ellipse">
              <a:avLst/>
            </a:prstGeom>
            <a:solidFill>
              <a:srgbClr val="9900FF"/>
            </a:solidFill>
            <a:ln w="9525" cap="flat">
              <a:solidFill>
                <a:srgbClr val="344068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99" name="pupae"/>
            <p:cNvSpPr txBox="1"/>
            <p:nvPr/>
          </p:nvSpPr>
          <p:spPr>
            <a:xfrm>
              <a:off x="229335" y="447683"/>
              <a:ext cx="1107330" cy="3802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/>
            <a:p>
              <a:r>
                <a:t>pupae</a:t>
              </a:r>
            </a:p>
          </p:txBody>
        </p:sp>
      </p:grpSp>
      <p:sp>
        <p:nvSpPr>
          <p:cNvPr id="201" name="Google Shape;155;p17"/>
          <p:cNvSpPr/>
          <p:nvPr/>
        </p:nvSpPr>
        <p:spPr>
          <a:xfrm>
            <a:off x="3050950" y="5903598"/>
            <a:ext cx="628501" cy="552301"/>
          </a:xfrm>
          <a:prstGeom prst="ellipse">
            <a:avLst/>
          </a:prstGeom>
          <a:solidFill>
            <a:srgbClr val="00FF00"/>
          </a:solidFill>
          <a:ln>
            <a:solidFill>
              <a:srgbClr val="344068"/>
            </a:solidFill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02" name="Google Shape;156;p17"/>
          <p:cNvSpPr/>
          <p:nvPr/>
        </p:nvSpPr>
        <p:spPr>
          <a:xfrm>
            <a:off x="3218100" y="4153699"/>
            <a:ext cx="628501" cy="552301"/>
          </a:xfrm>
          <a:prstGeom prst="ellipse">
            <a:avLst/>
          </a:prstGeom>
          <a:solidFill>
            <a:srgbClr val="00FF00"/>
          </a:solidFill>
          <a:ln>
            <a:solidFill>
              <a:srgbClr val="344068"/>
            </a:solidFill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205" name="Google Shape;157;p17"/>
          <p:cNvGrpSpPr/>
          <p:nvPr/>
        </p:nvGrpSpPr>
        <p:grpSpPr>
          <a:xfrm>
            <a:off x="2034950" y="4099400"/>
            <a:ext cx="1170001" cy="1015201"/>
            <a:chOff x="0" y="0"/>
            <a:chExt cx="1169999" cy="1015200"/>
          </a:xfrm>
        </p:grpSpPr>
        <p:sp>
          <p:nvSpPr>
            <p:cNvPr id="203" name="Oval"/>
            <p:cNvSpPr/>
            <p:nvPr/>
          </p:nvSpPr>
          <p:spPr>
            <a:xfrm>
              <a:off x="0" y="-1"/>
              <a:ext cx="1170000" cy="1015202"/>
            </a:xfrm>
            <a:prstGeom prst="ellipse">
              <a:avLst/>
            </a:prstGeom>
            <a:solidFill>
              <a:srgbClr val="00FFFF"/>
            </a:solidFill>
            <a:ln w="9525" cap="flat">
              <a:solidFill>
                <a:srgbClr val="344068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04" name="medium"/>
            <p:cNvSpPr txBox="1"/>
            <p:nvPr/>
          </p:nvSpPr>
          <p:spPr>
            <a:xfrm>
              <a:off x="171342" y="317482"/>
              <a:ext cx="827316" cy="38023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/>
            <a:p>
              <a:r>
                <a:t>medium</a:t>
              </a:r>
            </a:p>
          </p:txBody>
        </p:sp>
      </p:grpSp>
      <p:grpSp>
        <p:nvGrpSpPr>
          <p:cNvPr id="208" name="Google Shape;158;p17"/>
          <p:cNvGrpSpPr/>
          <p:nvPr/>
        </p:nvGrpSpPr>
        <p:grpSpPr>
          <a:xfrm>
            <a:off x="1816250" y="2823798"/>
            <a:ext cx="1437001" cy="1275601"/>
            <a:chOff x="0" y="0"/>
            <a:chExt cx="1436999" cy="1275600"/>
          </a:xfrm>
        </p:grpSpPr>
        <p:sp>
          <p:nvSpPr>
            <p:cNvPr id="206" name="Oval"/>
            <p:cNvSpPr/>
            <p:nvPr/>
          </p:nvSpPr>
          <p:spPr>
            <a:xfrm>
              <a:off x="0" y="-1"/>
              <a:ext cx="1437000" cy="1275602"/>
            </a:xfrm>
            <a:prstGeom prst="ellipse">
              <a:avLst/>
            </a:prstGeom>
            <a:solidFill>
              <a:srgbClr val="FF00FF"/>
            </a:solidFill>
            <a:ln w="9525" cap="flat">
              <a:solidFill>
                <a:srgbClr val="344068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07" name="large"/>
            <p:cNvSpPr txBox="1"/>
            <p:nvPr/>
          </p:nvSpPr>
          <p:spPr>
            <a:xfrm>
              <a:off x="210443" y="447683"/>
              <a:ext cx="1016113" cy="3802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/>
            <a:p>
              <a:r>
                <a:t>large</a:t>
              </a:r>
            </a:p>
          </p:txBody>
        </p:sp>
      </p:grpSp>
      <p:grpSp>
        <p:nvGrpSpPr>
          <p:cNvPr id="211" name="Google Shape;159;p17"/>
          <p:cNvGrpSpPr/>
          <p:nvPr/>
        </p:nvGrpSpPr>
        <p:grpSpPr>
          <a:xfrm>
            <a:off x="3253251" y="2994398"/>
            <a:ext cx="1566001" cy="1275602"/>
            <a:chOff x="0" y="0"/>
            <a:chExt cx="1566000" cy="1275600"/>
          </a:xfrm>
        </p:grpSpPr>
        <p:sp>
          <p:nvSpPr>
            <p:cNvPr id="209" name="Oval"/>
            <p:cNvSpPr/>
            <p:nvPr/>
          </p:nvSpPr>
          <p:spPr>
            <a:xfrm>
              <a:off x="-1" y="-1"/>
              <a:ext cx="1566002" cy="1275602"/>
            </a:xfrm>
            <a:prstGeom prst="ellipse">
              <a:avLst/>
            </a:prstGeom>
            <a:solidFill>
              <a:srgbClr val="9900FF"/>
            </a:solidFill>
            <a:ln w="9525" cap="flat">
              <a:solidFill>
                <a:srgbClr val="344068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10" name="pupae"/>
            <p:cNvSpPr txBox="1"/>
            <p:nvPr/>
          </p:nvSpPr>
          <p:spPr>
            <a:xfrm>
              <a:off x="229335" y="447683"/>
              <a:ext cx="1107330" cy="3802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/>
            <a:p>
              <a:r>
                <a:t>pupae</a:t>
              </a:r>
            </a:p>
          </p:txBody>
        </p:sp>
      </p:grpSp>
      <p:grpSp>
        <p:nvGrpSpPr>
          <p:cNvPr id="214" name="Google Shape;160;p17"/>
          <p:cNvGrpSpPr/>
          <p:nvPr/>
        </p:nvGrpSpPr>
        <p:grpSpPr>
          <a:xfrm>
            <a:off x="3281152" y="4858401"/>
            <a:ext cx="1351501" cy="1197601"/>
            <a:chOff x="0" y="0"/>
            <a:chExt cx="1351500" cy="1197599"/>
          </a:xfrm>
        </p:grpSpPr>
        <p:sp>
          <p:nvSpPr>
            <p:cNvPr id="212" name="Oval"/>
            <p:cNvSpPr/>
            <p:nvPr/>
          </p:nvSpPr>
          <p:spPr>
            <a:xfrm>
              <a:off x="-1" y="0"/>
              <a:ext cx="1351502" cy="1197600"/>
            </a:xfrm>
            <a:prstGeom prst="ellipse">
              <a:avLst/>
            </a:prstGeom>
            <a:solidFill>
              <a:srgbClr val="FF9900"/>
            </a:solidFill>
            <a:ln w="9525" cap="flat">
              <a:solidFill>
                <a:srgbClr val="344068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13" name="prepupae"/>
            <p:cNvSpPr txBox="1"/>
            <p:nvPr/>
          </p:nvSpPr>
          <p:spPr>
            <a:xfrm>
              <a:off x="197923" y="408683"/>
              <a:ext cx="955654" cy="3802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/>
            <a:p>
              <a:r>
                <a:t>prepupae</a:t>
              </a:r>
            </a:p>
          </p:txBody>
        </p:sp>
      </p:grpSp>
      <p:sp>
        <p:nvSpPr>
          <p:cNvPr id="215" name="Google Shape;161;p17"/>
          <p:cNvSpPr/>
          <p:nvPr/>
        </p:nvSpPr>
        <p:spPr>
          <a:xfrm>
            <a:off x="3050950" y="2529699"/>
            <a:ext cx="628501" cy="552301"/>
          </a:xfrm>
          <a:prstGeom prst="ellipse">
            <a:avLst/>
          </a:prstGeom>
          <a:solidFill>
            <a:srgbClr val="00FF00"/>
          </a:solidFill>
          <a:ln>
            <a:solidFill>
              <a:srgbClr val="344068"/>
            </a:solidFill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16" name="Google Shape;167;p17"/>
          <p:cNvSpPr/>
          <p:nvPr/>
        </p:nvSpPr>
        <p:spPr>
          <a:xfrm>
            <a:off x="5385325" y="4330050"/>
            <a:ext cx="1351501" cy="375901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9E0E6"/>
          </a:solidFill>
          <a:ln>
            <a:solidFill>
              <a:srgbClr val="344068"/>
            </a:solidFill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17" name="Google Shape;168;p17"/>
          <p:cNvSpPr txBox="1"/>
          <p:nvPr/>
        </p:nvSpPr>
        <p:spPr>
          <a:xfrm>
            <a:off x="8284499" y="1816649"/>
            <a:ext cx="2618101" cy="3722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brood sorting occurs very fast</a:t>
            </a:r>
          </a:p>
        </p:txBody>
      </p:sp>
      <p:sp>
        <p:nvSpPr>
          <p:cNvPr id="218" name="Google Shape;169;p17"/>
          <p:cNvSpPr txBox="1"/>
          <p:nvPr/>
        </p:nvSpPr>
        <p:spPr>
          <a:xfrm>
            <a:off x="1668900" y="1949425"/>
            <a:ext cx="2618101" cy="3920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initial state after migration</a:t>
            </a:r>
          </a:p>
        </p:txBody>
      </p:sp>
      <p:pic>
        <p:nvPicPr>
          <p:cNvPr id="219" name="Google Shape;104;p13" descr="Google Shape;104;p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7230" y="6398450"/>
            <a:ext cx="924770" cy="459551"/>
          </a:xfrm>
          <a:prstGeom prst="rect">
            <a:avLst/>
          </a:prstGeom>
          <a:ln w="12700">
            <a:miter lim="400000"/>
          </a:ln>
        </p:spPr>
      </p:pic>
      <p:sp>
        <p:nvSpPr>
          <p:cNvPr id="220" name="Google Shape;129;p16"/>
          <p:cNvSpPr/>
          <p:nvPr/>
        </p:nvSpPr>
        <p:spPr>
          <a:xfrm>
            <a:off x="7534799" y="2524701"/>
            <a:ext cx="4117501" cy="3727801"/>
          </a:xfrm>
          <a:prstGeom prst="ellipse">
            <a:avLst/>
          </a:prstGeom>
          <a:solidFill>
            <a:srgbClr val="FF00FF"/>
          </a:solidFill>
          <a:ln>
            <a:solidFill>
              <a:srgbClr val="344068"/>
            </a:solidFill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21" name="Google Shape;130;p16"/>
          <p:cNvSpPr/>
          <p:nvPr/>
        </p:nvSpPr>
        <p:spPr>
          <a:xfrm>
            <a:off x="8040927" y="2902538"/>
            <a:ext cx="3086401" cy="2948401"/>
          </a:xfrm>
          <a:prstGeom prst="ellipse">
            <a:avLst/>
          </a:prstGeom>
          <a:solidFill>
            <a:srgbClr val="FF9900"/>
          </a:solidFill>
          <a:ln>
            <a:solidFill>
              <a:srgbClr val="344068"/>
            </a:solidFill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22" name="Google Shape;131;p16"/>
          <p:cNvSpPr/>
          <p:nvPr/>
        </p:nvSpPr>
        <p:spPr>
          <a:xfrm>
            <a:off x="8262239" y="3183512"/>
            <a:ext cx="2648101" cy="2408701"/>
          </a:xfrm>
          <a:prstGeom prst="ellipse">
            <a:avLst/>
          </a:prstGeom>
          <a:solidFill>
            <a:srgbClr val="9900FF"/>
          </a:solidFill>
          <a:ln>
            <a:solidFill>
              <a:srgbClr val="344068"/>
            </a:solidFill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23" name="Google Shape;132;p16"/>
          <p:cNvSpPr/>
          <p:nvPr/>
        </p:nvSpPr>
        <p:spPr>
          <a:xfrm>
            <a:off x="8527963" y="3430862"/>
            <a:ext cx="2012701" cy="1914001"/>
          </a:xfrm>
          <a:prstGeom prst="ellipse">
            <a:avLst/>
          </a:prstGeom>
          <a:solidFill>
            <a:srgbClr val="00FFFF"/>
          </a:solidFill>
          <a:ln>
            <a:solidFill>
              <a:srgbClr val="344068"/>
            </a:solidFill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24" name="Google Shape;133;p16"/>
          <p:cNvSpPr/>
          <p:nvPr/>
        </p:nvSpPr>
        <p:spPr>
          <a:xfrm>
            <a:off x="9150196" y="4034659"/>
            <a:ext cx="735001" cy="751501"/>
          </a:xfrm>
          <a:prstGeom prst="ellipse">
            <a:avLst/>
          </a:prstGeom>
          <a:solidFill>
            <a:srgbClr val="00FF00"/>
          </a:solidFill>
          <a:ln>
            <a:solidFill>
              <a:srgbClr val="344068"/>
            </a:solidFill>
          </a:ln>
        </p:spPr>
        <p:txBody>
          <a:bodyPr lIns="45719" rIns="45719" anchor="ctr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174;p18"/>
          <p:cNvSpPr txBox="1">
            <a:spLocks noGrp="1"/>
          </p:cNvSpPr>
          <p:nvPr>
            <p:ph type="title"/>
          </p:nvPr>
        </p:nvSpPr>
        <p:spPr>
          <a:xfrm>
            <a:off x="994049" y="156251"/>
            <a:ext cx="10058401" cy="799500"/>
          </a:xfrm>
          <a:prstGeom prst="rect">
            <a:avLst/>
          </a:prstGeom>
        </p:spPr>
        <p:txBody>
          <a:bodyPr/>
          <a:lstStyle/>
          <a:p>
            <a:r>
              <a:t>Alternative hypotheses</a:t>
            </a:r>
          </a:p>
        </p:txBody>
      </p:sp>
      <p:sp>
        <p:nvSpPr>
          <p:cNvPr id="229" name="Google Shape;175;p18"/>
          <p:cNvSpPr txBox="1">
            <a:spLocks noGrp="1"/>
          </p:cNvSpPr>
          <p:nvPr>
            <p:ph type="body" sz="quarter" idx="1"/>
          </p:nvPr>
        </p:nvSpPr>
        <p:spPr>
          <a:xfrm>
            <a:off x="1069050" y="1152553"/>
            <a:ext cx="9908400" cy="552301"/>
          </a:xfrm>
          <a:prstGeom prst="rect">
            <a:avLst/>
          </a:prstGeom>
        </p:spPr>
        <p:txBody>
          <a:bodyPr/>
          <a:lstStyle>
            <a:lvl1pPr>
              <a:buChar char="●"/>
            </a:lvl1pPr>
          </a:lstStyle>
          <a:p>
            <a:r>
              <a:t>Clustering (Deneubourg, 1991)</a:t>
            </a:r>
          </a:p>
        </p:txBody>
      </p:sp>
      <p:sp>
        <p:nvSpPr>
          <p:cNvPr id="230" name="Google Shape;176;p18"/>
          <p:cNvSpPr txBox="1"/>
          <p:nvPr/>
        </p:nvSpPr>
        <p:spPr>
          <a:xfrm>
            <a:off x="1141799" y="2102799"/>
            <a:ext cx="6249301" cy="109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/>
          <a:p>
            <a:pPr marL="457200" indent="-342900">
              <a:lnSpc>
                <a:spcPct val="72000"/>
              </a:lnSpc>
              <a:spcBef>
                <a:spcPts val="1200"/>
              </a:spcBef>
              <a:buClr>
                <a:schemeClr val="accent1"/>
              </a:buClr>
              <a:buSzPts val="1800"/>
              <a:buFont typeface="Calibri"/>
              <a:buChar char="●"/>
              <a:defRPr sz="1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Caused by: dropping near others of same type.</a:t>
            </a:r>
          </a:p>
          <a:p>
            <a:pPr indent="457200">
              <a:lnSpc>
                <a:spcPct val="72000"/>
              </a:lnSpc>
              <a:spcBef>
                <a:spcPts val="1200"/>
              </a:spcBef>
              <a:defRPr sz="1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  <a:p>
            <a:pPr marL="457200" indent="-342900">
              <a:lnSpc>
                <a:spcPct val="72000"/>
              </a:lnSpc>
              <a:spcBef>
                <a:spcPts val="1200"/>
              </a:spcBef>
              <a:buClr>
                <a:srgbClr val="FF0000"/>
              </a:buClr>
              <a:buSzPts val="1800"/>
              <a:buFont typeface="Calibri"/>
              <a:buChar char="●"/>
              <a:defRPr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Clusters, not concentric annuli!</a:t>
            </a:r>
          </a:p>
        </p:txBody>
      </p:sp>
      <p:grpSp>
        <p:nvGrpSpPr>
          <p:cNvPr id="233" name="Google Shape;177;p18"/>
          <p:cNvGrpSpPr/>
          <p:nvPr/>
        </p:nvGrpSpPr>
        <p:grpSpPr>
          <a:xfrm>
            <a:off x="2893630" y="5216119"/>
            <a:ext cx="870601" cy="672301"/>
            <a:chOff x="0" y="0"/>
            <a:chExt cx="870600" cy="672300"/>
          </a:xfrm>
        </p:grpSpPr>
        <p:sp>
          <p:nvSpPr>
            <p:cNvPr id="231" name="Oval"/>
            <p:cNvSpPr/>
            <p:nvPr/>
          </p:nvSpPr>
          <p:spPr>
            <a:xfrm>
              <a:off x="-1" y="-1"/>
              <a:ext cx="870602" cy="672302"/>
            </a:xfrm>
            <a:prstGeom prst="ellipse">
              <a:avLst/>
            </a:prstGeom>
            <a:solidFill>
              <a:srgbClr val="00FF00"/>
            </a:solidFill>
            <a:ln w="9525" cap="flat">
              <a:solidFill>
                <a:srgbClr val="344068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32" name="small"/>
            <p:cNvSpPr txBox="1"/>
            <p:nvPr/>
          </p:nvSpPr>
          <p:spPr>
            <a:xfrm>
              <a:off x="127495" y="146033"/>
              <a:ext cx="615608" cy="3802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/>
            <a:p>
              <a:r>
                <a:t>small</a:t>
              </a:r>
            </a:p>
          </p:txBody>
        </p:sp>
      </p:grpSp>
      <p:grpSp>
        <p:nvGrpSpPr>
          <p:cNvPr id="236" name="Google Shape;178;p18"/>
          <p:cNvGrpSpPr/>
          <p:nvPr/>
        </p:nvGrpSpPr>
        <p:grpSpPr>
          <a:xfrm>
            <a:off x="3764222" y="5393120"/>
            <a:ext cx="870601" cy="672301"/>
            <a:chOff x="0" y="0"/>
            <a:chExt cx="870600" cy="672300"/>
          </a:xfrm>
        </p:grpSpPr>
        <p:sp>
          <p:nvSpPr>
            <p:cNvPr id="234" name="Oval"/>
            <p:cNvSpPr/>
            <p:nvPr/>
          </p:nvSpPr>
          <p:spPr>
            <a:xfrm>
              <a:off x="-1" y="-1"/>
              <a:ext cx="870602" cy="672302"/>
            </a:xfrm>
            <a:prstGeom prst="ellipse">
              <a:avLst/>
            </a:prstGeom>
            <a:solidFill>
              <a:srgbClr val="00FF00"/>
            </a:solidFill>
            <a:ln w="9525" cap="flat">
              <a:solidFill>
                <a:srgbClr val="344068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35" name="small"/>
            <p:cNvSpPr txBox="1"/>
            <p:nvPr/>
          </p:nvSpPr>
          <p:spPr>
            <a:xfrm>
              <a:off x="127495" y="146033"/>
              <a:ext cx="615608" cy="3802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/>
            <a:p>
              <a:r>
                <a:t>small</a:t>
              </a:r>
            </a:p>
          </p:txBody>
        </p:sp>
      </p:grpSp>
      <p:grpSp>
        <p:nvGrpSpPr>
          <p:cNvPr id="239" name="Google Shape;179;p18"/>
          <p:cNvGrpSpPr/>
          <p:nvPr/>
        </p:nvGrpSpPr>
        <p:grpSpPr>
          <a:xfrm>
            <a:off x="3518422" y="4720819"/>
            <a:ext cx="870601" cy="672301"/>
            <a:chOff x="0" y="0"/>
            <a:chExt cx="870600" cy="672300"/>
          </a:xfrm>
        </p:grpSpPr>
        <p:sp>
          <p:nvSpPr>
            <p:cNvPr id="237" name="Oval"/>
            <p:cNvSpPr/>
            <p:nvPr/>
          </p:nvSpPr>
          <p:spPr>
            <a:xfrm>
              <a:off x="-1" y="-1"/>
              <a:ext cx="870602" cy="672302"/>
            </a:xfrm>
            <a:prstGeom prst="ellipse">
              <a:avLst/>
            </a:prstGeom>
            <a:solidFill>
              <a:srgbClr val="00FF00"/>
            </a:solidFill>
            <a:ln w="9525" cap="flat">
              <a:solidFill>
                <a:srgbClr val="344068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38" name="small"/>
            <p:cNvSpPr txBox="1"/>
            <p:nvPr/>
          </p:nvSpPr>
          <p:spPr>
            <a:xfrm>
              <a:off x="127495" y="146033"/>
              <a:ext cx="615608" cy="3802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/>
            <a:p>
              <a:r>
                <a:t>small</a:t>
              </a:r>
            </a:p>
          </p:txBody>
        </p:sp>
      </p:grpSp>
      <p:grpSp>
        <p:nvGrpSpPr>
          <p:cNvPr id="242" name="Google Shape;180;p18"/>
          <p:cNvGrpSpPr/>
          <p:nvPr/>
        </p:nvGrpSpPr>
        <p:grpSpPr>
          <a:xfrm>
            <a:off x="2647823" y="4543819"/>
            <a:ext cx="870601" cy="672301"/>
            <a:chOff x="0" y="0"/>
            <a:chExt cx="870600" cy="672300"/>
          </a:xfrm>
        </p:grpSpPr>
        <p:sp>
          <p:nvSpPr>
            <p:cNvPr id="240" name="Oval"/>
            <p:cNvSpPr/>
            <p:nvPr/>
          </p:nvSpPr>
          <p:spPr>
            <a:xfrm>
              <a:off x="-1" y="-1"/>
              <a:ext cx="870602" cy="672302"/>
            </a:xfrm>
            <a:prstGeom prst="ellipse">
              <a:avLst/>
            </a:prstGeom>
            <a:solidFill>
              <a:srgbClr val="00FF00"/>
            </a:solidFill>
            <a:ln w="9525" cap="flat">
              <a:solidFill>
                <a:srgbClr val="344068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41" name="small"/>
            <p:cNvSpPr txBox="1"/>
            <p:nvPr/>
          </p:nvSpPr>
          <p:spPr>
            <a:xfrm>
              <a:off x="127495" y="146033"/>
              <a:ext cx="615608" cy="3802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/>
            <a:p>
              <a:r>
                <a:t>small</a:t>
              </a:r>
            </a:p>
          </p:txBody>
        </p:sp>
      </p:grpSp>
      <p:grpSp>
        <p:nvGrpSpPr>
          <p:cNvPr id="245" name="Google Shape;181;p18"/>
          <p:cNvGrpSpPr/>
          <p:nvPr/>
        </p:nvGrpSpPr>
        <p:grpSpPr>
          <a:xfrm>
            <a:off x="6599601" y="3707734"/>
            <a:ext cx="1566001" cy="1013101"/>
            <a:chOff x="0" y="0"/>
            <a:chExt cx="1566000" cy="1013099"/>
          </a:xfrm>
        </p:grpSpPr>
        <p:sp>
          <p:nvSpPr>
            <p:cNvPr id="243" name="Oval"/>
            <p:cNvSpPr/>
            <p:nvPr/>
          </p:nvSpPr>
          <p:spPr>
            <a:xfrm>
              <a:off x="-1" y="0"/>
              <a:ext cx="1566002" cy="1013100"/>
            </a:xfrm>
            <a:prstGeom prst="ellipse">
              <a:avLst/>
            </a:prstGeom>
            <a:solidFill>
              <a:srgbClr val="00FFFF"/>
            </a:solidFill>
            <a:ln w="9525" cap="flat">
              <a:solidFill>
                <a:srgbClr val="344068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44" name="medium"/>
            <p:cNvSpPr txBox="1"/>
            <p:nvPr/>
          </p:nvSpPr>
          <p:spPr>
            <a:xfrm>
              <a:off x="229335" y="316433"/>
              <a:ext cx="1107330" cy="3802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/>
            <a:p>
              <a:r>
                <a:t>medium</a:t>
              </a:r>
            </a:p>
          </p:txBody>
        </p:sp>
      </p:grpSp>
      <p:grpSp>
        <p:nvGrpSpPr>
          <p:cNvPr id="248" name="Google Shape;182;p18"/>
          <p:cNvGrpSpPr/>
          <p:nvPr/>
        </p:nvGrpSpPr>
        <p:grpSpPr>
          <a:xfrm>
            <a:off x="5313000" y="3110483"/>
            <a:ext cx="1566001" cy="1013101"/>
            <a:chOff x="0" y="0"/>
            <a:chExt cx="1566000" cy="1013099"/>
          </a:xfrm>
        </p:grpSpPr>
        <p:sp>
          <p:nvSpPr>
            <p:cNvPr id="246" name="Oval"/>
            <p:cNvSpPr/>
            <p:nvPr/>
          </p:nvSpPr>
          <p:spPr>
            <a:xfrm>
              <a:off x="-1" y="0"/>
              <a:ext cx="1566002" cy="1013100"/>
            </a:xfrm>
            <a:prstGeom prst="ellipse">
              <a:avLst/>
            </a:prstGeom>
            <a:solidFill>
              <a:srgbClr val="00FFFF"/>
            </a:solidFill>
            <a:ln w="9525" cap="flat">
              <a:solidFill>
                <a:srgbClr val="344068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47" name="medium"/>
            <p:cNvSpPr txBox="1"/>
            <p:nvPr/>
          </p:nvSpPr>
          <p:spPr>
            <a:xfrm>
              <a:off x="229335" y="316433"/>
              <a:ext cx="1107330" cy="3802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/>
            <a:p>
              <a:r>
                <a:t>medium</a:t>
              </a:r>
            </a:p>
          </p:txBody>
        </p:sp>
      </p:grpSp>
      <p:grpSp>
        <p:nvGrpSpPr>
          <p:cNvPr id="251" name="Google Shape;183;p18"/>
          <p:cNvGrpSpPr/>
          <p:nvPr/>
        </p:nvGrpSpPr>
        <p:grpSpPr>
          <a:xfrm>
            <a:off x="5321401" y="4275983"/>
            <a:ext cx="1566001" cy="1013101"/>
            <a:chOff x="0" y="0"/>
            <a:chExt cx="1566000" cy="1013099"/>
          </a:xfrm>
        </p:grpSpPr>
        <p:sp>
          <p:nvSpPr>
            <p:cNvPr id="249" name="Oval"/>
            <p:cNvSpPr/>
            <p:nvPr/>
          </p:nvSpPr>
          <p:spPr>
            <a:xfrm>
              <a:off x="-1" y="0"/>
              <a:ext cx="1566002" cy="1013100"/>
            </a:xfrm>
            <a:prstGeom prst="ellipse">
              <a:avLst/>
            </a:prstGeom>
            <a:solidFill>
              <a:srgbClr val="00FFFF"/>
            </a:solidFill>
            <a:ln w="9525" cap="flat">
              <a:solidFill>
                <a:srgbClr val="344068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50" name="medium"/>
            <p:cNvSpPr txBox="1"/>
            <p:nvPr/>
          </p:nvSpPr>
          <p:spPr>
            <a:xfrm>
              <a:off x="229335" y="316433"/>
              <a:ext cx="1107330" cy="3802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/>
            <a:p>
              <a:r>
                <a:t>medium</a:t>
              </a:r>
            </a:p>
          </p:txBody>
        </p:sp>
      </p:grpSp>
      <p:grpSp>
        <p:nvGrpSpPr>
          <p:cNvPr id="254" name="Google Shape;184;p18"/>
          <p:cNvGrpSpPr/>
          <p:nvPr/>
        </p:nvGrpSpPr>
        <p:grpSpPr>
          <a:xfrm>
            <a:off x="7134053" y="5141469"/>
            <a:ext cx="2169301" cy="1526701"/>
            <a:chOff x="0" y="0"/>
            <a:chExt cx="2169299" cy="1526700"/>
          </a:xfrm>
        </p:grpSpPr>
        <p:sp>
          <p:nvSpPr>
            <p:cNvPr id="252" name="Oval"/>
            <p:cNvSpPr/>
            <p:nvPr/>
          </p:nvSpPr>
          <p:spPr>
            <a:xfrm>
              <a:off x="0" y="-1"/>
              <a:ext cx="2169300" cy="1526702"/>
            </a:xfrm>
            <a:prstGeom prst="ellipse">
              <a:avLst/>
            </a:prstGeom>
            <a:solidFill>
              <a:srgbClr val="FF00FF"/>
            </a:solidFill>
            <a:ln w="9525" cap="flat">
              <a:solidFill>
                <a:srgbClr val="344068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53" name="large"/>
            <p:cNvSpPr txBox="1"/>
            <p:nvPr/>
          </p:nvSpPr>
          <p:spPr>
            <a:xfrm>
              <a:off x="317686" y="573233"/>
              <a:ext cx="1533928" cy="3802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/>
            <a:p>
              <a:r>
                <a:t>large</a:t>
              </a:r>
            </a:p>
          </p:txBody>
        </p:sp>
      </p:grpSp>
      <p:grpSp>
        <p:nvGrpSpPr>
          <p:cNvPr id="257" name="Google Shape;185;p18"/>
          <p:cNvGrpSpPr/>
          <p:nvPr/>
        </p:nvGrpSpPr>
        <p:grpSpPr>
          <a:xfrm>
            <a:off x="9144754" y="4543819"/>
            <a:ext cx="2169301" cy="1526701"/>
            <a:chOff x="0" y="0"/>
            <a:chExt cx="2169299" cy="1526700"/>
          </a:xfrm>
        </p:grpSpPr>
        <p:sp>
          <p:nvSpPr>
            <p:cNvPr id="255" name="Oval"/>
            <p:cNvSpPr/>
            <p:nvPr/>
          </p:nvSpPr>
          <p:spPr>
            <a:xfrm>
              <a:off x="0" y="-1"/>
              <a:ext cx="2169300" cy="1526702"/>
            </a:xfrm>
            <a:prstGeom prst="ellipse">
              <a:avLst/>
            </a:prstGeom>
            <a:solidFill>
              <a:srgbClr val="FF00FF"/>
            </a:solidFill>
            <a:ln w="9525" cap="flat">
              <a:solidFill>
                <a:srgbClr val="344068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56" name="large"/>
            <p:cNvSpPr txBox="1"/>
            <p:nvPr/>
          </p:nvSpPr>
          <p:spPr>
            <a:xfrm>
              <a:off x="317686" y="573233"/>
              <a:ext cx="1533928" cy="3802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/>
            <a:p>
              <a:r>
                <a:t>large</a:t>
              </a:r>
            </a:p>
          </p:txBody>
        </p:sp>
      </p:grpSp>
      <p:grpSp>
        <p:nvGrpSpPr>
          <p:cNvPr id="260" name="Google Shape;186;p18"/>
          <p:cNvGrpSpPr/>
          <p:nvPr/>
        </p:nvGrpSpPr>
        <p:grpSpPr>
          <a:xfrm>
            <a:off x="8883153" y="6065418"/>
            <a:ext cx="2169301" cy="1526701"/>
            <a:chOff x="0" y="0"/>
            <a:chExt cx="2169299" cy="1526700"/>
          </a:xfrm>
        </p:grpSpPr>
        <p:sp>
          <p:nvSpPr>
            <p:cNvPr id="258" name="Oval"/>
            <p:cNvSpPr/>
            <p:nvPr/>
          </p:nvSpPr>
          <p:spPr>
            <a:xfrm>
              <a:off x="0" y="-1"/>
              <a:ext cx="2169300" cy="1526702"/>
            </a:xfrm>
            <a:prstGeom prst="ellipse">
              <a:avLst/>
            </a:prstGeom>
            <a:solidFill>
              <a:srgbClr val="FF00FF"/>
            </a:solidFill>
            <a:ln w="9525" cap="flat">
              <a:solidFill>
                <a:srgbClr val="344068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59" name="large"/>
            <p:cNvSpPr txBox="1"/>
            <p:nvPr/>
          </p:nvSpPr>
          <p:spPr>
            <a:xfrm>
              <a:off x="317686" y="573233"/>
              <a:ext cx="1533928" cy="3802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/>
            <a:p>
              <a:r>
                <a:t>large</a:t>
              </a:r>
            </a:p>
          </p:txBody>
        </p:sp>
      </p:grpSp>
      <p:grpSp>
        <p:nvGrpSpPr>
          <p:cNvPr id="263" name="Google Shape;187;p18"/>
          <p:cNvGrpSpPr/>
          <p:nvPr/>
        </p:nvGrpSpPr>
        <p:grpSpPr>
          <a:xfrm>
            <a:off x="8500754" y="1583769"/>
            <a:ext cx="2169300" cy="1526701"/>
            <a:chOff x="0" y="0"/>
            <a:chExt cx="2169299" cy="1526700"/>
          </a:xfrm>
        </p:grpSpPr>
        <p:sp>
          <p:nvSpPr>
            <p:cNvPr id="261" name="Oval"/>
            <p:cNvSpPr/>
            <p:nvPr/>
          </p:nvSpPr>
          <p:spPr>
            <a:xfrm>
              <a:off x="0" y="-1"/>
              <a:ext cx="2169300" cy="1526702"/>
            </a:xfrm>
            <a:prstGeom prst="ellipse">
              <a:avLst/>
            </a:prstGeom>
            <a:solidFill>
              <a:srgbClr val="FF9900"/>
            </a:solidFill>
            <a:ln w="9525" cap="flat">
              <a:solidFill>
                <a:srgbClr val="344068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62" name="prepupae"/>
            <p:cNvSpPr txBox="1"/>
            <p:nvPr/>
          </p:nvSpPr>
          <p:spPr>
            <a:xfrm>
              <a:off x="317686" y="573233"/>
              <a:ext cx="1533928" cy="3802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/>
            <a:p>
              <a:r>
                <a:t>prepupae</a:t>
              </a:r>
            </a:p>
          </p:txBody>
        </p:sp>
      </p:grpSp>
      <p:grpSp>
        <p:nvGrpSpPr>
          <p:cNvPr id="266" name="Google Shape;188;p18"/>
          <p:cNvGrpSpPr/>
          <p:nvPr/>
        </p:nvGrpSpPr>
        <p:grpSpPr>
          <a:xfrm>
            <a:off x="9874078" y="2747230"/>
            <a:ext cx="2169301" cy="1526701"/>
            <a:chOff x="0" y="0"/>
            <a:chExt cx="2169299" cy="1526700"/>
          </a:xfrm>
        </p:grpSpPr>
        <p:sp>
          <p:nvSpPr>
            <p:cNvPr id="264" name="Oval"/>
            <p:cNvSpPr/>
            <p:nvPr/>
          </p:nvSpPr>
          <p:spPr>
            <a:xfrm>
              <a:off x="0" y="-1"/>
              <a:ext cx="2169300" cy="1526702"/>
            </a:xfrm>
            <a:prstGeom prst="ellipse">
              <a:avLst/>
            </a:prstGeom>
            <a:solidFill>
              <a:srgbClr val="FF9900"/>
            </a:solidFill>
            <a:ln w="9525" cap="flat">
              <a:solidFill>
                <a:srgbClr val="344068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65" name="prepupae"/>
            <p:cNvSpPr txBox="1"/>
            <p:nvPr/>
          </p:nvSpPr>
          <p:spPr>
            <a:xfrm>
              <a:off x="317686" y="573233"/>
              <a:ext cx="1533928" cy="3802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/>
            <a:p>
              <a:r>
                <a:t>prepupae</a:t>
              </a:r>
            </a:p>
          </p:txBody>
        </p:sp>
      </p:grpSp>
      <p:grpSp>
        <p:nvGrpSpPr>
          <p:cNvPr id="269" name="Google Shape;189;p18"/>
          <p:cNvGrpSpPr/>
          <p:nvPr/>
        </p:nvGrpSpPr>
        <p:grpSpPr>
          <a:xfrm>
            <a:off x="10670054" y="1306805"/>
            <a:ext cx="2169301" cy="1526702"/>
            <a:chOff x="0" y="0"/>
            <a:chExt cx="2169299" cy="1526700"/>
          </a:xfrm>
        </p:grpSpPr>
        <p:sp>
          <p:nvSpPr>
            <p:cNvPr id="267" name="Oval"/>
            <p:cNvSpPr/>
            <p:nvPr/>
          </p:nvSpPr>
          <p:spPr>
            <a:xfrm>
              <a:off x="0" y="-1"/>
              <a:ext cx="2169300" cy="1526702"/>
            </a:xfrm>
            <a:prstGeom prst="ellipse">
              <a:avLst/>
            </a:prstGeom>
            <a:solidFill>
              <a:srgbClr val="FF9900"/>
            </a:solidFill>
            <a:ln w="9525" cap="flat">
              <a:solidFill>
                <a:srgbClr val="344068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68" name="prepupae"/>
            <p:cNvSpPr txBox="1"/>
            <p:nvPr/>
          </p:nvSpPr>
          <p:spPr>
            <a:xfrm>
              <a:off x="317686" y="573233"/>
              <a:ext cx="1533928" cy="3802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/>
            <a:p>
              <a:r>
                <a:t>prepupae</a:t>
              </a:r>
            </a:p>
          </p:txBody>
        </p:sp>
      </p:grpSp>
      <p:grpSp>
        <p:nvGrpSpPr>
          <p:cNvPr id="272" name="Google Shape;190;p18"/>
          <p:cNvGrpSpPr/>
          <p:nvPr/>
        </p:nvGrpSpPr>
        <p:grpSpPr>
          <a:xfrm>
            <a:off x="4" y="3334468"/>
            <a:ext cx="2169300" cy="1526701"/>
            <a:chOff x="0" y="0"/>
            <a:chExt cx="2169299" cy="1526700"/>
          </a:xfrm>
        </p:grpSpPr>
        <p:sp>
          <p:nvSpPr>
            <p:cNvPr id="270" name="Oval"/>
            <p:cNvSpPr/>
            <p:nvPr/>
          </p:nvSpPr>
          <p:spPr>
            <a:xfrm>
              <a:off x="0" y="-1"/>
              <a:ext cx="2169300" cy="1526702"/>
            </a:xfrm>
            <a:prstGeom prst="ellipse">
              <a:avLst/>
            </a:prstGeom>
            <a:solidFill>
              <a:srgbClr val="9900FF"/>
            </a:solidFill>
            <a:ln w="9525" cap="flat">
              <a:solidFill>
                <a:srgbClr val="344068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71" name="pupae"/>
            <p:cNvSpPr txBox="1"/>
            <p:nvPr/>
          </p:nvSpPr>
          <p:spPr>
            <a:xfrm>
              <a:off x="317686" y="573233"/>
              <a:ext cx="1533928" cy="3802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/>
            <a:p>
              <a:r>
                <a:t>pupae</a:t>
              </a:r>
            </a:p>
          </p:txBody>
        </p:sp>
      </p:grpSp>
      <p:grpSp>
        <p:nvGrpSpPr>
          <p:cNvPr id="275" name="Google Shape;191;p18"/>
          <p:cNvGrpSpPr/>
          <p:nvPr/>
        </p:nvGrpSpPr>
        <p:grpSpPr>
          <a:xfrm>
            <a:off x="-392321" y="4788918"/>
            <a:ext cx="2169300" cy="1526701"/>
            <a:chOff x="0" y="0"/>
            <a:chExt cx="2169299" cy="1526700"/>
          </a:xfrm>
        </p:grpSpPr>
        <p:sp>
          <p:nvSpPr>
            <p:cNvPr id="273" name="Oval"/>
            <p:cNvSpPr/>
            <p:nvPr/>
          </p:nvSpPr>
          <p:spPr>
            <a:xfrm>
              <a:off x="0" y="-1"/>
              <a:ext cx="2169300" cy="1526702"/>
            </a:xfrm>
            <a:prstGeom prst="ellipse">
              <a:avLst/>
            </a:prstGeom>
            <a:solidFill>
              <a:srgbClr val="9900FF"/>
            </a:solidFill>
            <a:ln w="9525" cap="flat">
              <a:solidFill>
                <a:srgbClr val="344068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74" name="pupae"/>
            <p:cNvSpPr txBox="1"/>
            <p:nvPr/>
          </p:nvSpPr>
          <p:spPr>
            <a:xfrm>
              <a:off x="317686" y="573233"/>
              <a:ext cx="1533928" cy="3802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/>
            <a:p>
              <a:r>
                <a:t>pupae</a:t>
              </a:r>
            </a:p>
          </p:txBody>
        </p:sp>
      </p:grpSp>
      <p:pic>
        <p:nvPicPr>
          <p:cNvPr id="276" name="Google Shape;104;p13" descr="Google Shape;104;p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7230" y="6398450"/>
            <a:ext cx="924770" cy="45955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196;p19"/>
          <p:cNvSpPr txBox="1">
            <a:spLocks noGrp="1"/>
          </p:cNvSpPr>
          <p:nvPr>
            <p:ph type="title"/>
          </p:nvPr>
        </p:nvSpPr>
        <p:spPr>
          <a:xfrm>
            <a:off x="994049" y="156251"/>
            <a:ext cx="10058401" cy="799500"/>
          </a:xfrm>
          <a:prstGeom prst="rect">
            <a:avLst/>
          </a:prstGeom>
        </p:spPr>
        <p:txBody>
          <a:bodyPr/>
          <a:lstStyle/>
          <a:p>
            <a:r>
              <a:t>Alternative hypotheses</a:t>
            </a:r>
          </a:p>
        </p:txBody>
      </p:sp>
      <p:sp>
        <p:nvSpPr>
          <p:cNvPr id="281" name="Google Shape;197;p19"/>
          <p:cNvSpPr txBox="1">
            <a:spLocks noGrp="1"/>
          </p:cNvSpPr>
          <p:nvPr>
            <p:ph type="body" sz="quarter" idx="1"/>
          </p:nvPr>
        </p:nvSpPr>
        <p:spPr>
          <a:xfrm>
            <a:off x="1069050" y="1152553"/>
            <a:ext cx="9908400" cy="552301"/>
          </a:xfrm>
          <a:prstGeom prst="rect">
            <a:avLst/>
          </a:prstGeom>
        </p:spPr>
        <p:txBody>
          <a:bodyPr/>
          <a:lstStyle>
            <a:lvl1pPr>
              <a:buChar char="●"/>
            </a:lvl1pPr>
          </a:lstStyle>
          <a:p>
            <a:r>
              <a:t>Muesli effect (Barker &amp; Grimson, 1990)</a:t>
            </a:r>
          </a:p>
        </p:txBody>
      </p:sp>
      <p:sp>
        <p:nvSpPr>
          <p:cNvPr id="282" name="Google Shape;198;p19"/>
          <p:cNvSpPr txBox="1"/>
          <p:nvPr/>
        </p:nvSpPr>
        <p:spPr>
          <a:xfrm>
            <a:off x="6624200" y="1947349"/>
            <a:ext cx="4218001" cy="33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 marL="457200" indent="-342900">
              <a:lnSpc>
                <a:spcPct val="72000"/>
              </a:lnSpc>
              <a:spcBef>
                <a:spcPts val="1200"/>
              </a:spcBef>
              <a:buClr>
                <a:schemeClr val="accent1"/>
              </a:buClr>
              <a:buSzPts val="1500"/>
              <a:buFont typeface="Calibri"/>
              <a:buChar char="●"/>
              <a:defRPr sz="15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Small items can pass, larger can’t</a:t>
            </a:r>
          </a:p>
        </p:txBody>
      </p:sp>
      <p:sp>
        <p:nvSpPr>
          <p:cNvPr id="283" name="Google Shape;199;p19"/>
          <p:cNvSpPr/>
          <p:nvPr/>
        </p:nvSpPr>
        <p:spPr>
          <a:xfrm>
            <a:off x="415066" y="2631840"/>
            <a:ext cx="5855087" cy="3639709"/>
          </a:xfrm>
          <a:prstGeom prst="rect">
            <a:avLst/>
          </a:prstGeom>
          <a:solidFill>
            <a:srgbClr val="FFFFFF"/>
          </a:solidFill>
          <a:ln w="114300">
            <a:solidFill>
              <a:srgbClr val="344068"/>
            </a:solidFill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286" name="Google Shape;200;p19"/>
          <p:cNvGrpSpPr/>
          <p:nvPr/>
        </p:nvGrpSpPr>
        <p:grpSpPr>
          <a:xfrm>
            <a:off x="529756" y="2463687"/>
            <a:ext cx="2169408" cy="1526761"/>
            <a:chOff x="0" y="0"/>
            <a:chExt cx="2169407" cy="1526760"/>
          </a:xfrm>
        </p:grpSpPr>
        <p:sp>
          <p:nvSpPr>
            <p:cNvPr id="284" name="Oval"/>
            <p:cNvSpPr/>
            <p:nvPr/>
          </p:nvSpPr>
          <p:spPr>
            <a:xfrm>
              <a:off x="0" y="-1"/>
              <a:ext cx="2169408" cy="1526762"/>
            </a:xfrm>
            <a:prstGeom prst="ellipse">
              <a:avLst/>
            </a:prstGeom>
            <a:solidFill>
              <a:srgbClr val="FF00FF"/>
            </a:solidFill>
            <a:ln w="9525" cap="flat">
              <a:solidFill>
                <a:srgbClr val="344068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85" name="large"/>
            <p:cNvSpPr txBox="1"/>
            <p:nvPr/>
          </p:nvSpPr>
          <p:spPr>
            <a:xfrm>
              <a:off x="317702" y="573262"/>
              <a:ext cx="1534003" cy="38023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/>
            <a:p>
              <a:r>
                <a:t>large</a:t>
              </a:r>
            </a:p>
          </p:txBody>
        </p:sp>
      </p:grpSp>
      <p:grpSp>
        <p:nvGrpSpPr>
          <p:cNvPr id="289" name="Google Shape;201;p19"/>
          <p:cNvGrpSpPr/>
          <p:nvPr/>
        </p:nvGrpSpPr>
        <p:grpSpPr>
          <a:xfrm>
            <a:off x="2543532" y="1801447"/>
            <a:ext cx="2169301" cy="1526702"/>
            <a:chOff x="0" y="0"/>
            <a:chExt cx="2169299" cy="1526700"/>
          </a:xfrm>
        </p:grpSpPr>
        <p:sp>
          <p:nvSpPr>
            <p:cNvPr id="287" name="Oval"/>
            <p:cNvSpPr/>
            <p:nvPr/>
          </p:nvSpPr>
          <p:spPr>
            <a:xfrm>
              <a:off x="0" y="-1"/>
              <a:ext cx="2169300" cy="1526702"/>
            </a:xfrm>
            <a:prstGeom prst="ellipse">
              <a:avLst/>
            </a:prstGeom>
            <a:solidFill>
              <a:srgbClr val="FF00FF"/>
            </a:solidFill>
            <a:ln w="9525" cap="flat">
              <a:solidFill>
                <a:srgbClr val="344068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88" name="large"/>
            <p:cNvSpPr txBox="1"/>
            <p:nvPr/>
          </p:nvSpPr>
          <p:spPr>
            <a:xfrm>
              <a:off x="317686" y="573233"/>
              <a:ext cx="1533928" cy="3802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/>
            <a:p>
              <a:r>
                <a:t>large</a:t>
              </a:r>
            </a:p>
          </p:txBody>
        </p:sp>
      </p:grpSp>
      <p:grpSp>
        <p:nvGrpSpPr>
          <p:cNvPr id="292" name="Google Shape;202;p19"/>
          <p:cNvGrpSpPr/>
          <p:nvPr/>
        </p:nvGrpSpPr>
        <p:grpSpPr>
          <a:xfrm>
            <a:off x="4047128" y="3031694"/>
            <a:ext cx="2169409" cy="1526761"/>
            <a:chOff x="0" y="0"/>
            <a:chExt cx="2169407" cy="1526760"/>
          </a:xfrm>
        </p:grpSpPr>
        <p:sp>
          <p:nvSpPr>
            <p:cNvPr id="290" name="Oval"/>
            <p:cNvSpPr/>
            <p:nvPr/>
          </p:nvSpPr>
          <p:spPr>
            <a:xfrm>
              <a:off x="0" y="-1"/>
              <a:ext cx="2169408" cy="1526762"/>
            </a:xfrm>
            <a:prstGeom prst="ellipse">
              <a:avLst/>
            </a:prstGeom>
            <a:solidFill>
              <a:srgbClr val="FF00FF"/>
            </a:solidFill>
            <a:ln w="9525" cap="flat">
              <a:solidFill>
                <a:srgbClr val="344068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91" name="large"/>
            <p:cNvSpPr txBox="1"/>
            <p:nvPr/>
          </p:nvSpPr>
          <p:spPr>
            <a:xfrm>
              <a:off x="317702" y="573262"/>
              <a:ext cx="1534003" cy="38023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/>
            <a:p>
              <a:r>
                <a:t>large</a:t>
              </a:r>
            </a:p>
          </p:txBody>
        </p:sp>
      </p:grpSp>
      <p:grpSp>
        <p:nvGrpSpPr>
          <p:cNvPr id="295" name="Google Shape;203;p19"/>
          <p:cNvGrpSpPr/>
          <p:nvPr/>
        </p:nvGrpSpPr>
        <p:grpSpPr>
          <a:xfrm>
            <a:off x="533817" y="4057474"/>
            <a:ext cx="1566002" cy="1013101"/>
            <a:chOff x="0" y="0"/>
            <a:chExt cx="1566000" cy="1013099"/>
          </a:xfrm>
        </p:grpSpPr>
        <p:sp>
          <p:nvSpPr>
            <p:cNvPr id="293" name="Oval"/>
            <p:cNvSpPr/>
            <p:nvPr/>
          </p:nvSpPr>
          <p:spPr>
            <a:xfrm>
              <a:off x="-1" y="0"/>
              <a:ext cx="1566002" cy="1013100"/>
            </a:xfrm>
            <a:prstGeom prst="ellipse">
              <a:avLst/>
            </a:prstGeom>
            <a:solidFill>
              <a:srgbClr val="00FFFF"/>
            </a:solidFill>
            <a:ln w="9525" cap="flat">
              <a:solidFill>
                <a:srgbClr val="344068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94" name="medium"/>
            <p:cNvSpPr txBox="1"/>
            <p:nvPr/>
          </p:nvSpPr>
          <p:spPr>
            <a:xfrm>
              <a:off x="229335" y="316433"/>
              <a:ext cx="1107330" cy="3802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/>
            <a:p>
              <a:r>
                <a:t>medium</a:t>
              </a:r>
            </a:p>
          </p:txBody>
        </p:sp>
      </p:grpSp>
      <p:grpSp>
        <p:nvGrpSpPr>
          <p:cNvPr id="298" name="Google Shape;204;p19"/>
          <p:cNvGrpSpPr/>
          <p:nvPr/>
        </p:nvGrpSpPr>
        <p:grpSpPr>
          <a:xfrm>
            <a:off x="2408207" y="3540323"/>
            <a:ext cx="1566001" cy="1013101"/>
            <a:chOff x="0" y="0"/>
            <a:chExt cx="1566000" cy="1013099"/>
          </a:xfrm>
        </p:grpSpPr>
        <p:sp>
          <p:nvSpPr>
            <p:cNvPr id="296" name="Oval"/>
            <p:cNvSpPr/>
            <p:nvPr/>
          </p:nvSpPr>
          <p:spPr>
            <a:xfrm>
              <a:off x="-1" y="0"/>
              <a:ext cx="1566002" cy="1013100"/>
            </a:xfrm>
            <a:prstGeom prst="ellipse">
              <a:avLst/>
            </a:prstGeom>
            <a:solidFill>
              <a:srgbClr val="00FFFF"/>
            </a:solidFill>
            <a:ln w="9525" cap="flat">
              <a:solidFill>
                <a:srgbClr val="344068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97" name="medium"/>
            <p:cNvSpPr txBox="1"/>
            <p:nvPr/>
          </p:nvSpPr>
          <p:spPr>
            <a:xfrm>
              <a:off x="229335" y="316433"/>
              <a:ext cx="1107330" cy="3802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/>
            <a:p>
              <a:r>
                <a:t>medium</a:t>
              </a:r>
            </a:p>
          </p:txBody>
        </p:sp>
      </p:grpSp>
      <p:grpSp>
        <p:nvGrpSpPr>
          <p:cNvPr id="301" name="Google Shape;205;p19"/>
          <p:cNvGrpSpPr/>
          <p:nvPr/>
        </p:nvGrpSpPr>
        <p:grpSpPr>
          <a:xfrm>
            <a:off x="3697651" y="4534684"/>
            <a:ext cx="1566001" cy="1013101"/>
            <a:chOff x="0" y="0"/>
            <a:chExt cx="1566000" cy="1013099"/>
          </a:xfrm>
        </p:grpSpPr>
        <p:sp>
          <p:nvSpPr>
            <p:cNvPr id="299" name="Oval"/>
            <p:cNvSpPr/>
            <p:nvPr/>
          </p:nvSpPr>
          <p:spPr>
            <a:xfrm>
              <a:off x="-1" y="0"/>
              <a:ext cx="1566002" cy="1013100"/>
            </a:xfrm>
            <a:prstGeom prst="ellipse">
              <a:avLst/>
            </a:prstGeom>
            <a:solidFill>
              <a:srgbClr val="00FFFF"/>
            </a:solidFill>
            <a:ln w="9525" cap="flat">
              <a:solidFill>
                <a:srgbClr val="344068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00" name="medium"/>
            <p:cNvSpPr txBox="1"/>
            <p:nvPr/>
          </p:nvSpPr>
          <p:spPr>
            <a:xfrm>
              <a:off x="229335" y="316433"/>
              <a:ext cx="1107330" cy="3802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/>
            <a:p>
              <a:r>
                <a:t>medium</a:t>
              </a:r>
            </a:p>
          </p:txBody>
        </p:sp>
      </p:grpSp>
      <p:grpSp>
        <p:nvGrpSpPr>
          <p:cNvPr id="304" name="Google Shape;206;p19"/>
          <p:cNvGrpSpPr/>
          <p:nvPr/>
        </p:nvGrpSpPr>
        <p:grpSpPr>
          <a:xfrm>
            <a:off x="529755" y="5503595"/>
            <a:ext cx="870747" cy="672429"/>
            <a:chOff x="0" y="0"/>
            <a:chExt cx="870745" cy="672427"/>
          </a:xfrm>
        </p:grpSpPr>
        <p:sp>
          <p:nvSpPr>
            <p:cNvPr id="302" name="Oval"/>
            <p:cNvSpPr/>
            <p:nvPr/>
          </p:nvSpPr>
          <p:spPr>
            <a:xfrm>
              <a:off x="0" y="0"/>
              <a:ext cx="870746" cy="672428"/>
            </a:xfrm>
            <a:prstGeom prst="ellipse">
              <a:avLst/>
            </a:prstGeom>
            <a:solidFill>
              <a:srgbClr val="00FF00"/>
            </a:solidFill>
            <a:ln w="9525" cap="flat">
              <a:solidFill>
                <a:srgbClr val="344068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03" name="small"/>
            <p:cNvSpPr txBox="1"/>
            <p:nvPr/>
          </p:nvSpPr>
          <p:spPr>
            <a:xfrm>
              <a:off x="127517" y="146097"/>
              <a:ext cx="615711" cy="3802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/>
            <a:p>
              <a:r>
                <a:t>small</a:t>
              </a:r>
            </a:p>
          </p:txBody>
        </p:sp>
      </p:grpSp>
      <p:grpSp>
        <p:nvGrpSpPr>
          <p:cNvPr id="307" name="Google Shape;207;p19"/>
          <p:cNvGrpSpPr/>
          <p:nvPr/>
        </p:nvGrpSpPr>
        <p:grpSpPr>
          <a:xfrm>
            <a:off x="2456190" y="5503595"/>
            <a:ext cx="870746" cy="672429"/>
            <a:chOff x="0" y="0"/>
            <a:chExt cx="870745" cy="672427"/>
          </a:xfrm>
        </p:grpSpPr>
        <p:sp>
          <p:nvSpPr>
            <p:cNvPr id="305" name="Oval"/>
            <p:cNvSpPr/>
            <p:nvPr/>
          </p:nvSpPr>
          <p:spPr>
            <a:xfrm>
              <a:off x="0" y="0"/>
              <a:ext cx="870746" cy="672428"/>
            </a:xfrm>
            <a:prstGeom prst="ellipse">
              <a:avLst/>
            </a:prstGeom>
            <a:solidFill>
              <a:srgbClr val="00FF00"/>
            </a:solidFill>
            <a:ln w="9525" cap="flat">
              <a:solidFill>
                <a:srgbClr val="344068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06" name="small"/>
            <p:cNvSpPr txBox="1"/>
            <p:nvPr/>
          </p:nvSpPr>
          <p:spPr>
            <a:xfrm>
              <a:off x="127517" y="146097"/>
              <a:ext cx="615711" cy="3802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/>
            <a:p>
              <a:r>
                <a:t>small</a:t>
              </a:r>
            </a:p>
          </p:txBody>
        </p:sp>
      </p:grpSp>
      <p:grpSp>
        <p:nvGrpSpPr>
          <p:cNvPr id="310" name="Google Shape;208;p19"/>
          <p:cNvGrpSpPr/>
          <p:nvPr/>
        </p:nvGrpSpPr>
        <p:grpSpPr>
          <a:xfrm>
            <a:off x="1492973" y="5503595"/>
            <a:ext cx="870747" cy="672429"/>
            <a:chOff x="0" y="0"/>
            <a:chExt cx="870745" cy="672427"/>
          </a:xfrm>
        </p:grpSpPr>
        <p:sp>
          <p:nvSpPr>
            <p:cNvPr id="308" name="Oval"/>
            <p:cNvSpPr/>
            <p:nvPr/>
          </p:nvSpPr>
          <p:spPr>
            <a:xfrm>
              <a:off x="0" y="0"/>
              <a:ext cx="870746" cy="672428"/>
            </a:xfrm>
            <a:prstGeom prst="ellipse">
              <a:avLst/>
            </a:prstGeom>
            <a:solidFill>
              <a:srgbClr val="00FF00"/>
            </a:solidFill>
            <a:ln w="9525" cap="flat">
              <a:solidFill>
                <a:srgbClr val="344068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09" name="small"/>
            <p:cNvSpPr txBox="1"/>
            <p:nvPr/>
          </p:nvSpPr>
          <p:spPr>
            <a:xfrm>
              <a:off x="127517" y="146097"/>
              <a:ext cx="615711" cy="3802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/>
            <a:p>
              <a:r>
                <a:t>small</a:t>
              </a:r>
            </a:p>
          </p:txBody>
        </p:sp>
      </p:grpSp>
      <p:grpSp>
        <p:nvGrpSpPr>
          <p:cNvPr id="313" name="Google Shape;209;p19"/>
          <p:cNvGrpSpPr/>
          <p:nvPr/>
        </p:nvGrpSpPr>
        <p:grpSpPr>
          <a:xfrm>
            <a:off x="3546854" y="5503595"/>
            <a:ext cx="870747" cy="672429"/>
            <a:chOff x="0" y="0"/>
            <a:chExt cx="870745" cy="672427"/>
          </a:xfrm>
        </p:grpSpPr>
        <p:sp>
          <p:nvSpPr>
            <p:cNvPr id="311" name="Oval"/>
            <p:cNvSpPr/>
            <p:nvPr/>
          </p:nvSpPr>
          <p:spPr>
            <a:xfrm>
              <a:off x="0" y="0"/>
              <a:ext cx="870746" cy="672428"/>
            </a:xfrm>
            <a:prstGeom prst="ellipse">
              <a:avLst/>
            </a:prstGeom>
            <a:solidFill>
              <a:srgbClr val="00FF00"/>
            </a:solidFill>
            <a:ln w="9525" cap="flat">
              <a:solidFill>
                <a:srgbClr val="344068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12" name="small"/>
            <p:cNvSpPr txBox="1"/>
            <p:nvPr/>
          </p:nvSpPr>
          <p:spPr>
            <a:xfrm>
              <a:off x="127517" y="146097"/>
              <a:ext cx="615711" cy="3802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/>
            <a:p>
              <a:r>
                <a:t>small</a:t>
              </a:r>
            </a:p>
          </p:txBody>
        </p:sp>
      </p:grpSp>
      <p:grpSp>
        <p:nvGrpSpPr>
          <p:cNvPr id="316" name="Google Shape;210;p19"/>
          <p:cNvGrpSpPr/>
          <p:nvPr/>
        </p:nvGrpSpPr>
        <p:grpSpPr>
          <a:xfrm>
            <a:off x="4637520" y="5503595"/>
            <a:ext cx="870601" cy="672301"/>
            <a:chOff x="0" y="0"/>
            <a:chExt cx="870600" cy="672300"/>
          </a:xfrm>
        </p:grpSpPr>
        <p:sp>
          <p:nvSpPr>
            <p:cNvPr id="314" name="Oval"/>
            <p:cNvSpPr/>
            <p:nvPr/>
          </p:nvSpPr>
          <p:spPr>
            <a:xfrm>
              <a:off x="-1" y="-1"/>
              <a:ext cx="870602" cy="672302"/>
            </a:xfrm>
            <a:prstGeom prst="ellipse">
              <a:avLst/>
            </a:prstGeom>
            <a:solidFill>
              <a:srgbClr val="00FF00"/>
            </a:solidFill>
            <a:ln w="9525" cap="flat">
              <a:solidFill>
                <a:srgbClr val="344068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15" name="small"/>
            <p:cNvSpPr txBox="1"/>
            <p:nvPr/>
          </p:nvSpPr>
          <p:spPr>
            <a:xfrm>
              <a:off x="127495" y="146033"/>
              <a:ext cx="615608" cy="3802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/>
            <a:p>
              <a:r>
                <a:t>small</a:t>
              </a:r>
            </a:p>
          </p:txBody>
        </p:sp>
      </p:grpSp>
      <p:grpSp>
        <p:nvGrpSpPr>
          <p:cNvPr id="319" name="Google Shape;211;p19"/>
          <p:cNvGrpSpPr/>
          <p:nvPr/>
        </p:nvGrpSpPr>
        <p:grpSpPr>
          <a:xfrm>
            <a:off x="5263644" y="4963059"/>
            <a:ext cx="870602" cy="672301"/>
            <a:chOff x="0" y="0"/>
            <a:chExt cx="870600" cy="672300"/>
          </a:xfrm>
        </p:grpSpPr>
        <p:sp>
          <p:nvSpPr>
            <p:cNvPr id="317" name="Oval"/>
            <p:cNvSpPr/>
            <p:nvPr/>
          </p:nvSpPr>
          <p:spPr>
            <a:xfrm>
              <a:off x="-1" y="-1"/>
              <a:ext cx="870602" cy="672302"/>
            </a:xfrm>
            <a:prstGeom prst="ellipse">
              <a:avLst/>
            </a:prstGeom>
            <a:solidFill>
              <a:srgbClr val="00FF00"/>
            </a:solidFill>
            <a:ln w="9525" cap="flat">
              <a:solidFill>
                <a:srgbClr val="344068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18" name="small"/>
            <p:cNvSpPr txBox="1"/>
            <p:nvPr/>
          </p:nvSpPr>
          <p:spPr>
            <a:xfrm>
              <a:off x="127495" y="146033"/>
              <a:ext cx="615608" cy="3802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/>
            <a:p>
              <a:r>
                <a:t>small</a:t>
              </a:r>
            </a:p>
          </p:txBody>
        </p:sp>
      </p:grpSp>
      <p:grpSp>
        <p:nvGrpSpPr>
          <p:cNvPr id="322" name="Google Shape;212;p19"/>
          <p:cNvGrpSpPr/>
          <p:nvPr/>
        </p:nvGrpSpPr>
        <p:grpSpPr>
          <a:xfrm>
            <a:off x="1940872" y="4534672"/>
            <a:ext cx="1566001" cy="1013101"/>
            <a:chOff x="0" y="0"/>
            <a:chExt cx="1566000" cy="1013099"/>
          </a:xfrm>
        </p:grpSpPr>
        <p:sp>
          <p:nvSpPr>
            <p:cNvPr id="320" name="Oval"/>
            <p:cNvSpPr/>
            <p:nvPr/>
          </p:nvSpPr>
          <p:spPr>
            <a:xfrm>
              <a:off x="-1" y="0"/>
              <a:ext cx="1566002" cy="1013100"/>
            </a:xfrm>
            <a:prstGeom prst="ellipse">
              <a:avLst/>
            </a:prstGeom>
            <a:solidFill>
              <a:srgbClr val="00FFFF"/>
            </a:solidFill>
            <a:ln w="9525" cap="flat">
              <a:solidFill>
                <a:srgbClr val="344068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21" name="medium"/>
            <p:cNvSpPr txBox="1"/>
            <p:nvPr/>
          </p:nvSpPr>
          <p:spPr>
            <a:xfrm>
              <a:off x="229335" y="316433"/>
              <a:ext cx="1107330" cy="3802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/>
            <a:p>
              <a:r>
                <a:t>medium</a:t>
              </a:r>
            </a:p>
          </p:txBody>
        </p:sp>
      </p:grpSp>
      <p:pic>
        <p:nvPicPr>
          <p:cNvPr id="323" name="Google Shape;213;p19" descr="Google Shape;213;p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5724" y="3253449"/>
            <a:ext cx="2831460" cy="2857201"/>
          </a:xfrm>
          <a:prstGeom prst="rect">
            <a:avLst/>
          </a:prstGeom>
          <a:ln w="12700">
            <a:miter lim="400000"/>
          </a:ln>
        </p:spPr>
      </p:pic>
      <p:sp>
        <p:nvSpPr>
          <p:cNvPr id="324" name="Google Shape;214;p19"/>
          <p:cNvSpPr txBox="1"/>
          <p:nvPr/>
        </p:nvSpPr>
        <p:spPr>
          <a:xfrm>
            <a:off x="6834450" y="2877649"/>
            <a:ext cx="4218001" cy="33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lnSpc>
                <a:spcPct val="72000"/>
              </a:lnSpc>
              <a:spcBef>
                <a:spcPts val="1200"/>
              </a:spcBef>
              <a:defRPr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Empirical results (by simulated robots)</a:t>
            </a:r>
          </a:p>
        </p:txBody>
      </p:sp>
      <p:sp>
        <p:nvSpPr>
          <p:cNvPr id="325" name="Google Shape;215;p19"/>
          <p:cNvSpPr txBox="1"/>
          <p:nvPr/>
        </p:nvSpPr>
        <p:spPr>
          <a:xfrm>
            <a:off x="9833299" y="3995899"/>
            <a:ext cx="2144701" cy="137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lnSpc>
                <a:spcPct val="90000"/>
              </a:lnSpc>
              <a:spcBef>
                <a:spcPts val="1200"/>
              </a:spcBef>
              <a:defRPr sz="20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No concentric annuli!</a:t>
            </a:r>
          </a:p>
        </p:txBody>
      </p:sp>
      <p:sp>
        <p:nvSpPr>
          <p:cNvPr id="326" name="Google Shape;216;p19"/>
          <p:cNvSpPr txBox="1"/>
          <p:nvPr/>
        </p:nvSpPr>
        <p:spPr>
          <a:xfrm>
            <a:off x="9277749" y="5895749"/>
            <a:ext cx="1623602" cy="33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lnSpc>
                <a:spcPct val="72000"/>
              </a:lnSpc>
              <a:spcBef>
                <a:spcPts val="1200"/>
              </a:spcBef>
              <a:defRPr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Wilson (2004)</a:t>
            </a:r>
          </a:p>
        </p:txBody>
      </p:sp>
      <p:pic>
        <p:nvPicPr>
          <p:cNvPr id="327" name="Google Shape;104;p13" descr="Google Shape;104;p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67230" y="6398450"/>
            <a:ext cx="924770" cy="45955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0"/>
          <p:cNvSpPr txBox="1">
            <a:spLocks noGrp="1"/>
          </p:cNvSpPr>
          <p:nvPr>
            <p:ph type="title"/>
          </p:nvPr>
        </p:nvSpPr>
        <p:spPr>
          <a:xfrm>
            <a:off x="994050" y="156251"/>
            <a:ext cx="10058400" cy="7995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/>
              <a:t>Sendova and Franks Hypothesis</a:t>
            </a:r>
            <a:endParaRPr/>
          </a:p>
        </p:txBody>
      </p:sp>
      <p:sp>
        <p:nvSpPr>
          <p:cNvPr id="222" name="Google Shape;222;p20"/>
          <p:cNvSpPr txBox="1">
            <a:spLocks noGrp="1"/>
          </p:cNvSpPr>
          <p:nvPr>
            <p:ph type="body" idx="1"/>
          </p:nvPr>
        </p:nvSpPr>
        <p:spPr>
          <a:xfrm>
            <a:off x="1066800" y="1019832"/>
            <a:ext cx="9908400" cy="876900"/>
          </a:xfrm>
          <a:prstGeom prst="rect">
            <a:avLst/>
          </a:prstGeom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nl-NL"/>
              <a:t>Differential diffusion - each brood type is spaced out according to its domain of care.</a:t>
            </a:r>
            <a:endParaRPr/>
          </a:p>
        </p:txBody>
      </p:sp>
      <p:pic>
        <p:nvPicPr>
          <p:cNvPr id="223" name="Google Shape;22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4050" y="1960800"/>
            <a:ext cx="5364750" cy="419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0"/>
          <p:cNvSpPr/>
          <p:nvPr/>
        </p:nvSpPr>
        <p:spPr>
          <a:xfrm>
            <a:off x="6771750" y="2457000"/>
            <a:ext cx="309600" cy="324600"/>
          </a:xfrm>
          <a:prstGeom prst="rect">
            <a:avLst/>
          </a:prstGeom>
          <a:solidFill>
            <a:srgbClr val="00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20"/>
          <p:cNvSpPr txBox="1"/>
          <p:nvPr/>
        </p:nvSpPr>
        <p:spPr>
          <a:xfrm>
            <a:off x="7372800" y="2381400"/>
            <a:ext cx="27969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sz="1900">
                <a:latin typeface="Calibri"/>
                <a:ea typeface="Calibri"/>
                <a:cs typeface="Calibri"/>
                <a:sym typeface="Calibri"/>
              </a:rPr>
              <a:t>Eggs and small larvae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" name="Google Shape;226;p20"/>
          <p:cNvSpPr txBox="1"/>
          <p:nvPr/>
        </p:nvSpPr>
        <p:spPr>
          <a:xfrm>
            <a:off x="7341900" y="2848300"/>
            <a:ext cx="27969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sz="1900">
                <a:latin typeface="Calibri"/>
                <a:ea typeface="Calibri"/>
                <a:cs typeface="Calibri"/>
                <a:sym typeface="Calibri"/>
              </a:rPr>
              <a:t>Medium larvae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Google Shape;227;p20"/>
          <p:cNvSpPr txBox="1"/>
          <p:nvPr/>
        </p:nvSpPr>
        <p:spPr>
          <a:xfrm>
            <a:off x="7341900" y="3419275"/>
            <a:ext cx="27969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sz="1900">
                <a:latin typeface="Calibri"/>
                <a:ea typeface="Calibri"/>
                <a:cs typeface="Calibri"/>
                <a:sym typeface="Calibri"/>
              </a:rPr>
              <a:t>Large larvae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20"/>
          <p:cNvSpPr txBox="1"/>
          <p:nvPr/>
        </p:nvSpPr>
        <p:spPr>
          <a:xfrm>
            <a:off x="7341900" y="4011100"/>
            <a:ext cx="27969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sz="1900">
                <a:latin typeface="Calibri"/>
                <a:ea typeface="Calibri"/>
                <a:cs typeface="Calibri"/>
                <a:sym typeface="Calibri"/>
              </a:rPr>
              <a:t>Prepupae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" name="Google Shape;229;p20"/>
          <p:cNvSpPr txBox="1"/>
          <p:nvPr/>
        </p:nvSpPr>
        <p:spPr>
          <a:xfrm>
            <a:off x="7328550" y="4510175"/>
            <a:ext cx="27969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sz="1900">
                <a:latin typeface="Calibri"/>
                <a:ea typeface="Calibri"/>
                <a:cs typeface="Calibri"/>
                <a:sym typeface="Calibri"/>
              </a:rPr>
              <a:t>Pupae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p20"/>
          <p:cNvSpPr/>
          <p:nvPr/>
        </p:nvSpPr>
        <p:spPr>
          <a:xfrm>
            <a:off x="6771750" y="2944300"/>
            <a:ext cx="309600" cy="324600"/>
          </a:xfrm>
          <a:prstGeom prst="rect">
            <a:avLst/>
          </a:prstGeom>
          <a:solidFill>
            <a:srgbClr val="00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20"/>
          <p:cNvSpPr/>
          <p:nvPr/>
        </p:nvSpPr>
        <p:spPr>
          <a:xfrm>
            <a:off x="6771750" y="3477700"/>
            <a:ext cx="309600" cy="324600"/>
          </a:xfrm>
          <a:prstGeom prst="rect">
            <a:avLst/>
          </a:prstGeom>
          <a:solidFill>
            <a:srgbClr val="FF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20"/>
          <p:cNvSpPr/>
          <p:nvPr/>
        </p:nvSpPr>
        <p:spPr>
          <a:xfrm>
            <a:off x="6765075" y="4011100"/>
            <a:ext cx="309600" cy="324600"/>
          </a:xfrm>
          <a:prstGeom prst="rect">
            <a:avLst/>
          </a:prstGeom>
          <a:solidFill>
            <a:srgbClr val="FF99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20"/>
          <p:cNvSpPr/>
          <p:nvPr/>
        </p:nvSpPr>
        <p:spPr>
          <a:xfrm>
            <a:off x="6765075" y="4544500"/>
            <a:ext cx="309600" cy="324600"/>
          </a:xfrm>
          <a:prstGeom prst="rect">
            <a:avLst/>
          </a:prstGeom>
          <a:solidFill>
            <a:srgbClr val="674EA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20"/>
          <p:cNvSpPr txBox="1"/>
          <p:nvPr/>
        </p:nvSpPr>
        <p:spPr>
          <a:xfrm>
            <a:off x="4369025" y="5815325"/>
            <a:ext cx="17391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sz="1900">
                <a:latin typeface="Calibri"/>
                <a:ea typeface="Calibri"/>
                <a:cs typeface="Calibri"/>
                <a:sym typeface="Calibri"/>
              </a:rPr>
              <a:t>Franks (1992)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" name="Google Shape;104;p13">
            <a:extLst>
              <a:ext uri="{FF2B5EF4-FFF2-40B4-BE49-F238E27FC236}">
                <a16:creationId xmlns:a16="http://schemas.microsoft.com/office/drawing/2014/main" id="{7F21CD05-FD1F-4889-8193-D4265446D830}"/>
              </a:ext>
            </a:extLst>
          </p:cNvPr>
          <p:cNvPicPr preferRelativeResize="0"/>
          <p:nvPr/>
        </p:nvPicPr>
        <p:blipFill rotWithShape="1">
          <a:blip r:embed="rId4" cstate="hqprint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962" b="91985" l="6352" r="89139">
                        <a14:foregroundMark x1="37090" y1="33969" x2="37090" y2="33969"/>
                        <a14:foregroundMark x1="35041" y1="27481" x2="29508" y2="35115"/>
                        <a14:foregroundMark x1="32992" y1="34351" x2="33402" y2="34733"/>
                        <a14:foregroundMark x1="36885" y1="30916" x2="35246" y2="39313"/>
                        <a14:foregroundMark x1="20287" y1="7252" x2="21107" y2="8015"/>
                        <a14:foregroundMark x1="23566" y1="6107" x2="23975" y2="5344"/>
                        <a14:foregroundMark x1="13934" y1="26336" x2="14344" y2="24427"/>
                        <a14:foregroundMark x1="6762" y1="29008" x2="7172" y2="27481"/>
                        <a14:foregroundMark x1="9426" y1="21374" x2="9426" y2="21374"/>
                        <a14:foregroundMark x1="11885" y1="16031" x2="11885" y2="16031"/>
                        <a14:foregroundMark x1="14754" y1="11832" x2="14754" y2="11832"/>
                        <a14:foregroundMark x1="18238" y1="14122" x2="18238" y2="14122"/>
                        <a14:foregroundMark x1="32787" y1="74427" x2="32787" y2="74427"/>
                        <a14:foregroundMark x1="29098" y1="85878" x2="29098" y2="85878"/>
                        <a14:foregroundMark x1="30943" y1="82443" x2="30943" y2="82443"/>
                        <a14:foregroundMark x1="39549" y1="79389" x2="39549" y2="79389"/>
                        <a14:foregroundMark x1="35246" y1="91985" x2="35246" y2="91985"/>
                        <a14:foregroundMark x1="47951" y1="84733" x2="47951" y2="84733"/>
                        <a14:foregroundMark x1="54098" y1="86260" x2="54098" y2="86260"/>
                        <a14:foregroundMark x1="47951" y1="91221" x2="47951" y2="91221"/>
                        <a14:foregroundMark x1="85451" y1="82443" x2="85451" y2="82443"/>
                        <a14:foregroundMark x1="15779" y1="19084" x2="15779" y2="19084"/>
                        <a14:foregroundMark x1="26639" y1="4962" x2="26639" y2="4962"/>
                        <a14:backgroundMark x1="65369" y1="43130" x2="65369" y2="43130"/>
                        <a14:backgroundMark x1="47746" y1="59924" x2="47746" y2="59924"/>
                        <a14:backgroundMark x1="46721" y1="61069" x2="46721" y2="610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67231" y="6398450"/>
            <a:ext cx="924769" cy="45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1"/>
          <p:cNvSpPr txBox="1">
            <a:spLocks noGrp="1"/>
          </p:cNvSpPr>
          <p:nvPr>
            <p:ph type="title"/>
          </p:nvPr>
        </p:nvSpPr>
        <p:spPr>
          <a:xfrm>
            <a:off x="994050" y="156251"/>
            <a:ext cx="10058400" cy="7995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/>
              <a:t>Hypothesis</a:t>
            </a:r>
            <a:endParaRPr/>
          </a:p>
        </p:txBody>
      </p:sp>
      <p:sp>
        <p:nvSpPr>
          <p:cNvPr id="240" name="Google Shape;240;p21"/>
          <p:cNvSpPr txBox="1">
            <a:spLocks noGrp="1"/>
          </p:cNvSpPr>
          <p:nvPr>
            <p:ph type="body" idx="1"/>
          </p:nvPr>
        </p:nvSpPr>
        <p:spPr>
          <a:xfrm>
            <a:off x="1066800" y="1019832"/>
            <a:ext cx="9908400" cy="876900"/>
          </a:xfrm>
          <a:prstGeom prst="rect">
            <a:avLst/>
          </a:prstGeom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nl-NL"/>
              <a:t>Domain of care </a:t>
            </a:r>
            <a:r>
              <a:rPr lang="nl-NL" sz="2150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~</a:t>
            </a:r>
            <a:r>
              <a:rPr lang="nl-NL" sz="1050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nl-NL"/>
              <a:t>to amount of care that brood needs </a:t>
            </a:r>
            <a:endParaRPr/>
          </a:p>
        </p:txBody>
      </p:sp>
      <p:pic>
        <p:nvPicPr>
          <p:cNvPr id="241" name="Google Shape;24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4050" y="1960800"/>
            <a:ext cx="5364750" cy="419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21"/>
          <p:cNvSpPr/>
          <p:nvPr/>
        </p:nvSpPr>
        <p:spPr>
          <a:xfrm>
            <a:off x="6771750" y="2457000"/>
            <a:ext cx="309600" cy="324600"/>
          </a:xfrm>
          <a:prstGeom prst="rect">
            <a:avLst/>
          </a:prstGeom>
          <a:solidFill>
            <a:srgbClr val="00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21"/>
          <p:cNvSpPr txBox="1"/>
          <p:nvPr/>
        </p:nvSpPr>
        <p:spPr>
          <a:xfrm>
            <a:off x="7372800" y="2381400"/>
            <a:ext cx="27969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sz="1900">
                <a:latin typeface="Calibri"/>
                <a:ea typeface="Calibri"/>
                <a:cs typeface="Calibri"/>
                <a:sym typeface="Calibri"/>
              </a:rPr>
              <a:t>Eggs and small larvae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" name="Google Shape;244;p21"/>
          <p:cNvSpPr txBox="1"/>
          <p:nvPr/>
        </p:nvSpPr>
        <p:spPr>
          <a:xfrm>
            <a:off x="7341900" y="2848300"/>
            <a:ext cx="27969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sz="1900">
                <a:latin typeface="Calibri"/>
                <a:ea typeface="Calibri"/>
                <a:cs typeface="Calibri"/>
                <a:sym typeface="Calibri"/>
              </a:rPr>
              <a:t>Medium larvae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" name="Google Shape;245;p21"/>
          <p:cNvSpPr txBox="1"/>
          <p:nvPr/>
        </p:nvSpPr>
        <p:spPr>
          <a:xfrm>
            <a:off x="7341900" y="3419275"/>
            <a:ext cx="27969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sz="1900">
                <a:latin typeface="Calibri"/>
                <a:ea typeface="Calibri"/>
                <a:cs typeface="Calibri"/>
                <a:sym typeface="Calibri"/>
              </a:rPr>
              <a:t>Large larvae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" name="Google Shape;246;p21"/>
          <p:cNvSpPr txBox="1"/>
          <p:nvPr/>
        </p:nvSpPr>
        <p:spPr>
          <a:xfrm>
            <a:off x="7341900" y="4011100"/>
            <a:ext cx="27969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sz="1900">
                <a:latin typeface="Calibri"/>
                <a:ea typeface="Calibri"/>
                <a:cs typeface="Calibri"/>
                <a:sym typeface="Calibri"/>
              </a:rPr>
              <a:t>Prepupae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Google Shape;247;p21"/>
          <p:cNvSpPr txBox="1"/>
          <p:nvPr/>
        </p:nvSpPr>
        <p:spPr>
          <a:xfrm>
            <a:off x="7328550" y="4510175"/>
            <a:ext cx="27969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sz="1900">
                <a:latin typeface="Calibri"/>
                <a:ea typeface="Calibri"/>
                <a:cs typeface="Calibri"/>
                <a:sym typeface="Calibri"/>
              </a:rPr>
              <a:t>Pupae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p21"/>
          <p:cNvSpPr/>
          <p:nvPr/>
        </p:nvSpPr>
        <p:spPr>
          <a:xfrm>
            <a:off x="6771750" y="2944300"/>
            <a:ext cx="309600" cy="324600"/>
          </a:xfrm>
          <a:prstGeom prst="rect">
            <a:avLst/>
          </a:prstGeom>
          <a:solidFill>
            <a:srgbClr val="00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21"/>
          <p:cNvSpPr/>
          <p:nvPr/>
        </p:nvSpPr>
        <p:spPr>
          <a:xfrm>
            <a:off x="6771750" y="3477700"/>
            <a:ext cx="309600" cy="324600"/>
          </a:xfrm>
          <a:prstGeom prst="rect">
            <a:avLst/>
          </a:prstGeom>
          <a:solidFill>
            <a:srgbClr val="FF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21"/>
          <p:cNvSpPr/>
          <p:nvPr/>
        </p:nvSpPr>
        <p:spPr>
          <a:xfrm>
            <a:off x="6765075" y="4011100"/>
            <a:ext cx="309600" cy="324600"/>
          </a:xfrm>
          <a:prstGeom prst="rect">
            <a:avLst/>
          </a:prstGeom>
          <a:solidFill>
            <a:srgbClr val="FF99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21"/>
          <p:cNvSpPr/>
          <p:nvPr/>
        </p:nvSpPr>
        <p:spPr>
          <a:xfrm>
            <a:off x="6765075" y="4544500"/>
            <a:ext cx="309600" cy="324600"/>
          </a:xfrm>
          <a:prstGeom prst="rect">
            <a:avLst/>
          </a:prstGeom>
          <a:solidFill>
            <a:srgbClr val="674EA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21"/>
          <p:cNvSpPr txBox="1"/>
          <p:nvPr/>
        </p:nvSpPr>
        <p:spPr>
          <a:xfrm>
            <a:off x="6640275" y="5077900"/>
            <a:ext cx="4910100" cy="10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sz="1900">
                <a:latin typeface="Calibri"/>
                <a:ea typeface="Calibri"/>
                <a:cs typeface="Calibri"/>
                <a:sym typeface="Calibri"/>
              </a:rPr>
              <a:t>Eggs, pupae and prepupae are clustered very close together, medium and large larvae are on the outside, and need more space.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" name="Google Shape;104;p13">
            <a:extLst>
              <a:ext uri="{FF2B5EF4-FFF2-40B4-BE49-F238E27FC236}">
                <a16:creationId xmlns:a16="http://schemas.microsoft.com/office/drawing/2014/main" id="{51CC6141-2617-42DD-8A2A-B98EE079DDB2}"/>
              </a:ext>
            </a:extLst>
          </p:cNvPr>
          <p:cNvPicPr preferRelativeResize="0"/>
          <p:nvPr/>
        </p:nvPicPr>
        <p:blipFill rotWithShape="1">
          <a:blip r:embed="rId4" cstate="hqprint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962" b="91985" l="6352" r="89139">
                        <a14:foregroundMark x1="37090" y1="33969" x2="37090" y2="33969"/>
                        <a14:foregroundMark x1="35041" y1="27481" x2="29508" y2="35115"/>
                        <a14:foregroundMark x1="32992" y1="34351" x2="33402" y2="34733"/>
                        <a14:foregroundMark x1="36885" y1="30916" x2="35246" y2="39313"/>
                        <a14:foregroundMark x1="20287" y1="7252" x2="21107" y2="8015"/>
                        <a14:foregroundMark x1="23566" y1="6107" x2="23975" y2="5344"/>
                        <a14:foregroundMark x1="13934" y1="26336" x2="14344" y2="24427"/>
                        <a14:foregroundMark x1="6762" y1="29008" x2="7172" y2="27481"/>
                        <a14:foregroundMark x1="9426" y1="21374" x2="9426" y2="21374"/>
                        <a14:foregroundMark x1="11885" y1="16031" x2="11885" y2="16031"/>
                        <a14:foregroundMark x1="14754" y1="11832" x2="14754" y2="11832"/>
                        <a14:foregroundMark x1="18238" y1="14122" x2="18238" y2="14122"/>
                        <a14:foregroundMark x1="32787" y1="74427" x2="32787" y2="74427"/>
                        <a14:foregroundMark x1="29098" y1="85878" x2="29098" y2="85878"/>
                        <a14:foregroundMark x1="30943" y1="82443" x2="30943" y2="82443"/>
                        <a14:foregroundMark x1="39549" y1="79389" x2="39549" y2="79389"/>
                        <a14:foregroundMark x1="35246" y1="91985" x2="35246" y2="91985"/>
                        <a14:foregroundMark x1="47951" y1="84733" x2="47951" y2="84733"/>
                        <a14:foregroundMark x1="54098" y1="86260" x2="54098" y2="86260"/>
                        <a14:foregroundMark x1="47951" y1="91221" x2="47951" y2="91221"/>
                        <a14:foregroundMark x1="85451" y1="82443" x2="85451" y2="82443"/>
                        <a14:foregroundMark x1="15779" y1="19084" x2="15779" y2="19084"/>
                        <a14:foregroundMark x1="26639" y1="4962" x2="26639" y2="4962"/>
                        <a14:backgroundMark x1="65369" y1="43130" x2="65369" y2="43130"/>
                        <a14:backgroundMark x1="47746" y1="59924" x2="47746" y2="59924"/>
                        <a14:backgroundMark x1="46721" y1="61069" x2="46721" y2="610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67231" y="6398450"/>
            <a:ext cx="924769" cy="45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04;p13">
            <a:extLst>
              <a:ext uri="{FF2B5EF4-FFF2-40B4-BE49-F238E27FC236}">
                <a16:creationId xmlns:a16="http://schemas.microsoft.com/office/drawing/2014/main" id="{CF794096-4DF4-4FDB-BBF5-CFCC22C85914}"/>
              </a:ext>
            </a:extLst>
          </p:cNvPr>
          <p:cNvPicPr preferRelativeResize="0"/>
          <p:nvPr/>
        </p:nvPicPr>
        <p:blipFill rotWithShape="1">
          <a:blip r:embed="rId4" cstate="hqprint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962" b="91985" l="6352" r="89139">
                        <a14:foregroundMark x1="37090" y1="33969" x2="37090" y2="33969"/>
                        <a14:foregroundMark x1="35041" y1="27481" x2="29508" y2="35115"/>
                        <a14:foregroundMark x1="32992" y1="34351" x2="33402" y2="34733"/>
                        <a14:foregroundMark x1="36885" y1="30916" x2="35246" y2="39313"/>
                        <a14:foregroundMark x1="20287" y1="7252" x2="21107" y2="8015"/>
                        <a14:foregroundMark x1="23566" y1="6107" x2="23975" y2="5344"/>
                        <a14:foregroundMark x1="13934" y1="26336" x2="14344" y2="24427"/>
                        <a14:foregroundMark x1="6762" y1="29008" x2="7172" y2="27481"/>
                        <a14:foregroundMark x1="9426" y1="21374" x2="9426" y2="21374"/>
                        <a14:foregroundMark x1="11885" y1="16031" x2="11885" y2="16031"/>
                        <a14:foregroundMark x1="14754" y1="11832" x2="14754" y2="11832"/>
                        <a14:foregroundMark x1="18238" y1="14122" x2="18238" y2="14122"/>
                        <a14:foregroundMark x1="32787" y1="74427" x2="32787" y2="74427"/>
                        <a14:foregroundMark x1="29098" y1="85878" x2="29098" y2="85878"/>
                        <a14:foregroundMark x1="30943" y1="82443" x2="30943" y2="82443"/>
                        <a14:foregroundMark x1="39549" y1="79389" x2="39549" y2="79389"/>
                        <a14:foregroundMark x1="35246" y1="91985" x2="35246" y2="91985"/>
                        <a14:foregroundMark x1="47951" y1="84733" x2="47951" y2="84733"/>
                        <a14:foregroundMark x1="54098" y1="86260" x2="54098" y2="86260"/>
                        <a14:foregroundMark x1="47951" y1="91221" x2="47951" y2="91221"/>
                        <a14:foregroundMark x1="85451" y1="82443" x2="85451" y2="82443"/>
                        <a14:foregroundMark x1="15779" y1="19084" x2="15779" y2="19084"/>
                        <a14:foregroundMark x1="26639" y1="4962" x2="26639" y2="4962"/>
                        <a14:backgroundMark x1="65369" y1="43130" x2="65369" y2="43130"/>
                        <a14:backgroundMark x1="47746" y1="59924" x2="47746" y2="59924"/>
                        <a14:backgroundMark x1="46721" y1="61069" x2="46721" y2="610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19631" y="6550850"/>
            <a:ext cx="924769" cy="45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rgbClr val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1401</Words>
  <Application>Microsoft Office PowerPoint</Application>
  <PresentationFormat>Widescreen</PresentationFormat>
  <Paragraphs>338</Paragraphs>
  <Slides>34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8" baseType="lpstr">
      <vt:lpstr>Calibri</vt:lpstr>
      <vt:lpstr>Arial</vt:lpstr>
      <vt:lpstr>Cambria Math</vt:lpstr>
      <vt:lpstr>Retrospect</vt:lpstr>
      <vt:lpstr>Brood sorting by ants</vt:lpstr>
      <vt:lpstr>Main character</vt:lpstr>
      <vt:lpstr>Family picture</vt:lpstr>
      <vt:lpstr>Empirical data (Sendova-Franks 2004)</vt:lpstr>
      <vt:lpstr>Question</vt:lpstr>
      <vt:lpstr>Alternative hypotheses</vt:lpstr>
      <vt:lpstr>Alternative hypotheses</vt:lpstr>
      <vt:lpstr>Sendova and Franks Hypothesis</vt:lpstr>
      <vt:lpstr>Hypothesis</vt:lpstr>
      <vt:lpstr>Hypothesis</vt:lpstr>
      <vt:lpstr>Hypothesis</vt:lpstr>
      <vt:lpstr>Hypothesis</vt:lpstr>
      <vt:lpstr>Hypothesis</vt:lpstr>
      <vt:lpstr>Model</vt:lpstr>
      <vt:lpstr>Model</vt:lpstr>
      <vt:lpstr>Model</vt:lpstr>
      <vt:lpstr>Model</vt:lpstr>
      <vt:lpstr>Model</vt:lpstr>
      <vt:lpstr>Model</vt:lpstr>
      <vt:lpstr>Model</vt:lpstr>
      <vt:lpstr>Model demonstration</vt:lpstr>
      <vt:lpstr>Initial placing bottom vs. center</vt:lpstr>
      <vt:lpstr>Initial placing bottom vs. center</vt:lpstr>
      <vt:lpstr> Care domain proportional to weight vs. equal for all larvae</vt:lpstr>
      <vt:lpstr> Tiredness dependent on weight vs. equal for all larvae</vt:lpstr>
      <vt:lpstr>Mean duration of brood movement by ants model vs. empirical</vt:lpstr>
      <vt:lpstr>Mean duration of brood movement by ants model vs. empirical</vt:lpstr>
      <vt:lpstr>RMS of brood displacement  model vs. empirical (Sendova-Franks, 2004)</vt:lpstr>
      <vt:lpstr>RMS of brood displacement  model vs. empirical</vt:lpstr>
      <vt:lpstr>Summary of results</vt:lpstr>
      <vt:lpstr>Conclusion</vt:lpstr>
      <vt:lpstr>Discussion</vt:lpstr>
      <vt:lpstr>Further research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Brood sorting by ants</dc:title>
  <dc:creator>Corine Nijhof</dc:creator>
  <cp:lastModifiedBy>Corine Nijhof</cp:lastModifiedBy>
  <cp:revision>20</cp:revision>
  <dcterms:modified xsi:type="dcterms:W3CDTF">2021-06-30T19:55:05Z</dcterms:modified>
</cp:coreProperties>
</file>